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05" r:id="rId1"/>
    <p:sldMasterId id="2147483718" r:id="rId2"/>
    <p:sldMasterId id="2147483730" r:id="rId3"/>
    <p:sldMasterId id="2147483744" r:id="rId4"/>
    <p:sldMasterId id="2147483762" r:id="rId5"/>
  </p:sldMasterIdLst>
  <p:notesMasterIdLst>
    <p:notesMasterId r:id="rId34"/>
  </p:notesMasterIdLst>
  <p:sldIdLst>
    <p:sldId id="257" r:id="rId6"/>
    <p:sldId id="315" r:id="rId7"/>
    <p:sldId id="284" r:id="rId8"/>
    <p:sldId id="816" r:id="rId9"/>
    <p:sldId id="855" r:id="rId10"/>
    <p:sldId id="856" r:id="rId11"/>
    <p:sldId id="256" r:id="rId12"/>
    <p:sldId id="860" r:id="rId13"/>
    <p:sldId id="859" r:id="rId14"/>
    <p:sldId id="854" r:id="rId15"/>
    <p:sldId id="869" r:id="rId16"/>
    <p:sldId id="864" r:id="rId17"/>
    <p:sldId id="849" r:id="rId18"/>
    <p:sldId id="261" r:id="rId19"/>
    <p:sldId id="344" r:id="rId20"/>
    <p:sldId id="345" r:id="rId21"/>
    <p:sldId id="267" r:id="rId22"/>
    <p:sldId id="348" r:id="rId23"/>
    <p:sldId id="852" r:id="rId24"/>
    <p:sldId id="853" r:id="rId25"/>
    <p:sldId id="322" r:id="rId26"/>
    <p:sldId id="863" r:id="rId27"/>
    <p:sldId id="858" r:id="rId28"/>
    <p:sldId id="273" r:id="rId29"/>
    <p:sldId id="862" r:id="rId30"/>
    <p:sldId id="866" r:id="rId31"/>
    <p:sldId id="867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BD0"/>
    <a:srgbClr val="0033C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69386-2769-4553-840A-58BD04EFD38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DA0F45-C8D7-4736-BC4F-3CC33E2583B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000" b="1" i="0" baseline="0"/>
            <a:t>Competency</a:t>
          </a:r>
          <a:endParaRPr lang="en-US" sz="4000" dirty="0"/>
        </a:p>
      </dgm:t>
    </dgm:pt>
    <dgm:pt modelId="{45D90015-8EB3-4106-9E87-0664560AE680}" type="parTrans" cxnId="{8580E093-B781-46E6-907B-33E4B576C026}">
      <dgm:prSet/>
      <dgm:spPr/>
      <dgm:t>
        <a:bodyPr/>
        <a:lstStyle/>
        <a:p>
          <a:endParaRPr lang="en-US"/>
        </a:p>
      </dgm:t>
    </dgm:pt>
    <dgm:pt modelId="{7BBC4BA4-B428-4687-AEA8-3449AE1F29DE}" type="sibTrans" cxnId="{8580E093-B781-46E6-907B-33E4B576C026}">
      <dgm:prSet/>
      <dgm:spPr/>
      <dgm:t>
        <a:bodyPr/>
        <a:lstStyle/>
        <a:p>
          <a:endParaRPr lang="en-US"/>
        </a:p>
      </dgm:t>
    </dgm:pt>
    <dgm:pt modelId="{29D16665-1CE9-4BC8-9BA4-E13BBE0E380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0" i="0" baseline="0"/>
            <a:t>Is the ability to apply appropriate </a:t>
          </a:r>
          <a:r>
            <a:rPr lang="en-US" sz="2800" b="1" i="0" baseline="0"/>
            <a:t>knowledge, skills, values </a:t>
          </a:r>
          <a:r>
            <a:rPr lang="en-US" sz="2800" b="0" i="0" baseline="0"/>
            <a:t>and </a:t>
          </a:r>
          <a:r>
            <a:rPr lang="en-US" sz="2800" b="1" i="0" baseline="0"/>
            <a:t>attitude</a:t>
          </a:r>
          <a:r>
            <a:rPr lang="en-US" sz="2800" b="0" i="0" baseline="0"/>
            <a:t> to </a:t>
          </a:r>
          <a:r>
            <a:rPr lang="en-US" sz="2800" b="1" i="0" baseline="0"/>
            <a:t>successfully perform a real-life task</a:t>
          </a:r>
          <a:endParaRPr lang="en-US" sz="2800" dirty="0"/>
        </a:p>
      </dgm:t>
    </dgm:pt>
    <dgm:pt modelId="{3D246181-2BA0-4206-99F9-34A7357C8EF3}" type="parTrans" cxnId="{45B0377D-F341-4344-9E46-493CD62055C0}">
      <dgm:prSet/>
      <dgm:spPr/>
      <dgm:t>
        <a:bodyPr/>
        <a:lstStyle/>
        <a:p>
          <a:endParaRPr lang="en-US"/>
        </a:p>
      </dgm:t>
    </dgm:pt>
    <dgm:pt modelId="{5B97FBFD-6E80-4076-8566-BD5A6D82E1A3}" type="sibTrans" cxnId="{45B0377D-F341-4344-9E46-493CD62055C0}">
      <dgm:prSet/>
      <dgm:spPr/>
      <dgm:t>
        <a:bodyPr/>
        <a:lstStyle/>
        <a:p>
          <a:endParaRPr lang="en-US"/>
        </a:p>
      </dgm:t>
    </dgm:pt>
    <dgm:pt modelId="{2DBD431A-A5DF-4298-AF09-297F861FDC76}" type="pres">
      <dgm:prSet presAssocID="{96769386-2769-4553-840A-58BD04EFD388}" presName="root" presStyleCnt="0">
        <dgm:presLayoutVars>
          <dgm:dir/>
          <dgm:resizeHandles val="exact"/>
        </dgm:presLayoutVars>
      </dgm:prSet>
      <dgm:spPr/>
    </dgm:pt>
    <dgm:pt modelId="{1D45F0EC-BE10-4C40-B1E8-5371397344BA}" type="pres">
      <dgm:prSet presAssocID="{41DA0F45-C8D7-4736-BC4F-3CC33E2583B9}" presName="compNode" presStyleCnt="0"/>
      <dgm:spPr/>
    </dgm:pt>
    <dgm:pt modelId="{9E22389B-E7DF-4486-9600-E3E3D2617067}" type="pres">
      <dgm:prSet presAssocID="{41DA0F45-C8D7-4736-BC4F-3CC33E2583B9}" presName="bgRect" presStyleLbl="bgShp" presStyleIdx="0" presStyleCnt="2"/>
      <dgm:spPr/>
    </dgm:pt>
    <dgm:pt modelId="{49FA9332-DB5E-4E75-979D-071EDD6EBC83}" type="pres">
      <dgm:prSet presAssocID="{41DA0F45-C8D7-4736-BC4F-3CC33E2583B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19DC90A-7235-4A46-B317-FE26780459B8}" type="pres">
      <dgm:prSet presAssocID="{41DA0F45-C8D7-4736-BC4F-3CC33E2583B9}" presName="spaceRect" presStyleCnt="0"/>
      <dgm:spPr/>
    </dgm:pt>
    <dgm:pt modelId="{D115E002-D737-4A05-8FE9-332768DCC081}" type="pres">
      <dgm:prSet presAssocID="{41DA0F45-C8D7-4736-BC4F-3CC33E2583B9}" presName="parTx" presStyleLbl="revTx" presStyleIdx="0" presStyleCnt="2">
        <dgm:presLayoutVars>
          <dgm:chMax val="0"/>
          <dgm:chPref val="0"/>
        </dgm:presLayoutVars>
      </dgm:prSet>
      <dgm:spPr/>
    </dgm:pt>
    <dgm:pt modelId="{6E7DAE04-7572-4CEB-8B5C-BF09F805BA6D}" type="pres">
      <dgm:prSet presAssocID="{7BBC4BA4-B428-4687-AEA8-3449AE1F29DE}" presName="sibTrans" presStyleCnt="0"/>
      <dgm:spPr/>
    </dgm:pt>
    <dgm:pt modelId="{326C2212-517E-49C0-990A-DC4470A0768F}" type="pres">
      <dgm:prSet presAssocID="{29D16665-1CE9-4BC8-9BA4-E13BBE0E3801}" presName="compNode" presStyleCnt="0"/>
      <dgm:spPr/>
    </dgm:pt>
    <dgm:pt modelId="{96EA1973-A499-4711-8E7D-C1E6B9222D1A}" type="pres">
      <dgm:prSet presAssocID="{29D16665-1CE9-4BC8-9BA4-E13BBE0E3801}" presName="bgRect" presStyleLbl="bgShp" presStyleIdx="1" presStyleCnt="2"/>
      <dgm:spPr/>
    </dgm:pt>
    <dgm:pt modelId="{D5C2FE0C-FF30-4B84-B25D-44CEE135236D}" type="pres">
      <dgm:prSet presAssocID="{29D16665-1CE9-4BC8-9BA4-E13BBE0E380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5B3043D3-95E7-49EE-A2AE-18999E31F151}" type="pres">
      <dgm:prSet presAssocID="{29D16665-1CE9-4BC8-9BA4-E13BBE0E3801}" presName="spaceRect" presStyleCnt="0"/>
      <dgm:spPr/>
    </dgm:pt>
    <dgm:pt modelId="{59E039E1-28D6-4017-BB4E-09722092AB8C}" type="pres">
      <dgm:prSet presAssocID="{29D16665-1CE9-4BC8-9BA4-E13BBE0E3801}" presName="parTx" presStyleLbl="revTx" presStyleIdx="1" presStyleCnt="2" custScaleY="147189">
        <dgm:presLayoutVars>
          <dgm:chMax val="0"/>
          <dgm:chPref val="0"/>
        </dgm:presLayoutVars>
      </dgm:prSet>
      <dgm:spPr/>
    </dgm:pt>
  </dgm:ptLst>
  <dgm:cxnLst>
    <dgm:cxn modelId="{04E8E75B-85C1-4675-BCE8-F5599179A644}" type="presOf" srcId="{41DA0F45-C8D7-4736-BC4F-3CC33E2583B9}" destId="{D115E002-D737-4A05-8FE9-332768DCC081}" srcOrd="0" destOrd="0" presId="urn:microsoft.com/office/officeart/2018/2/layout/IconVerticalSolidList"/>
    <dgm:cxn modelId="{0CC5D165-1A1C-4FF3-830C-024AEC13CE3E}" type="presOf" srcId="{29D16665-1CE9-4BC8-9BA4-E13BBE0E3801}" destId="{59E039E1-28D6-4017-BB4E-09722092AB8C}" srcOrd="0" destOrd="0" presId="urn:microsoft.com/office/officeart/2018/2/layout/IconVerticalSolidList"/>
    <dgm:cxn modelId="{9567456E-27D0-4E31-9171-B6BEF3B90A0F}" type="presOf" srcId="{96769386-2769-4553-840A-58BD04EFD388}" destId="{2DBD431A-A5DF-4298-AF09-297F861FDC76}" srcOrd="0" destOrd="0" presId="urn:microsoft.com/office/officeart/2018/2/layout/IconVerticalSolidList"/>
    <dgm:cxn modelId="{45B0377D-F341-4344-9E46-493CD62055C0}" srcId="{96769386-2769-4553-840A-58BD04EFD388}" destId="{29D16665-1CE9-4BC8-9BA4-E13BBE0E3801}" srcOrd="1" destOrd="0" parTransId="{3D246181-2BA0-4206-99F9-34A7357C8EF3}" sibTransId="{5B97FBFD-6E80-4076-8566-BD5A6D82E1A3}"/>
    <dgm:cxn modelId="{8580E093-B781-46E6-907B-33E4B576C026}" srcId="{96769386-2769-4553-840A-58BD04EFD388}" destId="{41DA0F45-C8D7-4736-BC4F-3CC33E2583B9}" srcOrd="0" destOrd="0" parTransId="{45D90015-8EB3-4106-9E87-0664560AE680}" sibTransId="{7BBC4BA4-B428-4687-AEA8-3449AE1F29DE}"/>
    <dgm:cxn modelId="{7807F5BC-C795-4E90-97EE-82E43B865F48}" type="presParOf" srcId="{2DBD431A-A5DF-4298-AF09-297F861FDC76}" destId="{1D45F0EC-BE10-4C40-B1E8-5371397344BA}" srcOrd="0" destOrd="0" presId="urn:microsoft.com/office/officeart/2018/2/layout/IconVerticalSolidList"/>
    <dgm:cxn modelId="{7E5C45D8-FC08-4BDA-9B1A-6C5FC0B62F3D}" type="presParOf" srcId="{1D45F0EC-BE10-4C40-B1E8-5371397344BA}" destId="{9E22389B-E7DF-4486-9600-E3E3D2617067}" srcOrd="0" destOrd="0" presId="urn:microsoft.com/office/officeart/2018/2/layout/IconVerticalSolidList"/>
    <dgm:cxn modelId="{16E0DBD9-F42D-49CC-AFB3-7967626A6BAC}" type="presParOf" srcId="{1D45F0EC-BE10-4C40-B1E8-5371397344BA}" destId="{49FA9332-DB5E-4E75-979D-071EDD6EBC83}" srcOrd="1" destOrd="0" presId="urn:microsoft.com/office/officeart/2018/2/layout/IconVerticalSolidList"/>
    <dgm:cxn modelId="{A4C0E486-10E3-44B1-8E77-3D07F1287DF7}" type="presParOf" srcId="{1D45F0EC-BE10-4C40-B1E8-5371397344BA}" destId="{C19DC90A-7235-4A46-B317-FE26780459B8}" srcOrd="2" destOrd="0" presId="urn:microsoft.com/office/officeart/2018/2/layout/IconVerticalSolidList"/>
    <dgm:cxn modelId="{0FEF74A7-84EC-4EA1-94CC-D66F15FF31AC}" type="presParOf" srcId="{1D45F0EC-BE10-4C40-B1E8-5371397344BA}" destId="{D115E002-D737-4A05-8FE9-332768DCC081}" srcOrd="3" destOrd="0" presId="urn:microsoft.com/office/officeart/2018/2/layout/IconVerticalSolidList"/>
    <dgm:cxn modelId="{85228491-A3AC-478A-B532-AD85F11854DF}" type="presParOf" srcId="{2DBD431A-A5DF-4298-AF09-297F861FDC76}" destId="{6E7DAE04-7572-4CEB-8B5C-BF09F805BA6D}" srcOrd="1" destOrd="0" presId="urn:microsoft.com/office/officeart/2018/2/layout/IconVerticalSolidList"/>
    <dgm:cxn modelId="{1252CD3E-013E-4B8F-8B54-7267BCB6EC58}" type="presParOf" srcId="{2DBD431A-A5DF-4298-AF09-297F861FDC76}" destId="{326C2212-517E-49C0-990A-DC4470A0768F}" srcOrd="2" destOrd="0" presId="urn:microsoft.com/office/officeart/2018/2/layout/IconVerticalSolidList"/>
    <dgm:cxn modelId="{9F669171-1CDC-4184-9178-9211BF71A1EF}" type="presParOf" srcId="{326C2212-517E-49C0-990A-DC4470A0768F}" destId="{96EA1973-A499-4711-8E7D-C1E6B9222D1A}" srcOrd="0" destOrd="0" presId="urn:microsoft.com/office/officeart/2018/2/layout/IconVerticalSolidList"/>
    <dgm:cxn modelId="{AC47B92E-14FA-4CAA-804C-C2AFD5785783}" type="presParOf" srcId="{326C2212-517E-49C0-990A-DC4470A0768F}" destId="{D5C2FE0C-FF30-4B84-B25D-44CEE135236D}" srcOrd="1" destOrd="0" presId="urn:microsoft.com/office/officeart/2018/2/layout/IconVerticalSolidList"/>
    <dgm:cxn modelId="{1800644D-7149-491F-BAEF-8E473F193497}" type="presParOf" srcId="{326C2212-517E-49C0-990A-DC4470A0768F}" destId="{5B3043D3-95E7-49EE-A2AE-18999E31F151}" srcOrd="2" destOrd="0" presId="urn:microsoft.com/office/officeart/2018/2/layout/IconVerticalSolidList"/>
    <dgm:cxn modelId="{D7D208DC-4C84-41D0-9FEF-D8A73621CA59}" type="presParOf" srcId="{326C2212-517E-49C0-990A-DC4470A0768F}" destId="{59E039E1-28D6-4017-BB4E-09722092AB8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EE385D-D42F-41BC-B500-40008EE3781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BCDDE5E-C82A-4439-A767-53B944DE0915}">
      <dgm:prSet/>
      <dgm:spPr/>
      <dgm:t>
        <a:bodyPr/>
        <a:lstStyle/>
        <a:p>
          <a:r>
            <a:rPr lang="en-GB" b="1"/>
            <a:t>CBA</a:t>
          </a:r>
          <a:r>
            <a:rPr lang="en-GB"/>
            <a:t> is a continuous process that focuses on </a:t>
          </a:r>
          <a:r>
            <a:rPr lang="en-GB" b="1"/>
            <a:t>documenting what a learner knows </a:t>
          </a:r>
          <a:r>
            <a:rPr lang="en-GB"/>
            <a:t>and</a:t>
          </a:r>
          <a:r>
            <a:rPr lang="en-GB" b="1"/>
            <a:t> can do</a:t>
          </a:r>
          <a:r>
            <a:rPr lang="en-GB"/>
            <a:t>:</a:t>
          </a:r>
          <a:endParaRPr lang="en-US"/>
        </a:p>
      </dgm:t>
    </dgm:pt>
    <dgm:pt modelId="{8A5C1E5E-78FF-4394-BC14-D8F5913C8537}" type="parTrans" cxnId="{1E248A9A-17DA-4E82-B903-5E2CB6C09394}">
      <dgm:prSet/>
      <dgm:spPr/>
      <dgm:t>
        <a:bodyPr/>
        <a:lstStyle/>
        <a:p>
          <a:endParaRPr lang="en-US"/>
        </a:p>
      </dgm:t>
    </dgm:pt>
    <dgm:pt modelId="{60DB1DDE-EF30-4583-B8B5-DB995281BE9E}" type="sibTrans" cxnId="{1E248A9A-17DA-4E82-B903-5E2CB6C09394}">
      <dgm:prSet/>
      <dgm:spPr/>
      <dgm:t>
        <a:bodyPr/>
        <a:lstStyle/>
        <a:p>
          <a:endParaRPr lang="en-US"/>
        </a:p>
      </dgm:t>
    </dgm:pt>
    <dgm:pt modelId="{70A47CB6-533B-4350-8C72-73B823B5C543}">
      <dgm:prSet/>
      <dgm:spPr/>
      <dgm:t>
        <a:bodyPr/>
        <a:lstStyle/>
        <a:p>
          <a:r>
            <a:rPr lang="en-GB" b="1"/>
            <a:t>Before learning</a:t>
          </a:r>
          <a:r>
            <a:rPr lang="en-GB"/>
            <a:t> – to identify prior knowledge and readiness</a:t>
          </a:r>
          <a:endParaRPr lang="en-US"/>
        </a:p>
      </dgm:t>
    </dgm:pt>
    <dgm:pt modelId="{66FD1317-E8A0-48B4-8177-5BDED93BDE34}" type="parTrans" cxnId="{F854BCA2-7180-4015-A05B-B1387F784254}">
      <dgm:prSet/>
      <dgm:spPr/>
      <dgm:t>
        <a:bodyPr/>
        <a:lstStyle/>
        <a:p>
          <a:endParaRPr lang="en-US"/>
        </a:p>
      </dgm:t>
    </dgm:pt>
    <dgm:pt modelId="{1DB4B7CC-152C-468E-81A6-C595E5691CFE}" type="sibTrans" cxnId="{F854BCA2-7180-4015-A05B-B1387F784254}">
      <dgm:prSet/>
      <dgm:spPr/>
      <dgm:t>
        <a:bodyPr/>
        <a:lstStyle/>
        <a:p>
          <a:endParaRPr lang="en-US"/>
        </a:p>
      </dgm:t>
    </dgm:pt>
    <dgm:pt modelId="{040BD63A-90C3-4D34-9724-405DD0F49127}">
      <dgm:prSet/>
      <dgm:spPr/>
      <dgm:t>
        <a:bodyPr/>
        <a:lstStyle/>
        <a:p>
          <a:r>
            <a:rPr lang="en-GB" b="1"/>
            <a:t>During learning</a:t>
          </a:r>
          <a:r>
            <a:rPr lang="en-GB"/>
            <a:t> – to monitor progress and guide instruction</a:t>
          </a:r>
          <a:endParaRPr lang="en-US"/>
        </a:p>
      </dgm:t>
    </dgm:pt>
    <dgm:pt modelId="{04717E8E-7BB8-4482-A36E-FED4C814E190}" type="parTrans" cxnId="{3FF39A19-4AC4-4E4F-A3BC-805C9C935725}">
      <dgm:prSet/>
      <dgm:spPr/>
      <dgm:t>
        <a:bodyPr/>
        <a:lstStyle/>
        <a:p>
          <a:endParaRPr lang="en-US"/>
        </a:p>
      </dgm:t>
    </dgm:pt>
    <dgm:pt modelId="{B0A3877B-70F0-4010-8DD7-1F472BC6415E}" type="sibTrans" cxnId="{3FF39A19-4AC4-4E4F-A3BC-805C9C935725}">
      <dgm:prSet/>
      <dgm:spPr/>
      <dgm:t>
        <a:bodyPr/>
        <a:lstStyle/>
        <a:p>
          <a:endParaRPr lang="en-US"/>
        </a:p>
      </dgm:t>
    </dgm:pt>
    <dgm:pt modelId="{E547B9FF-5A34-4200-9573-FB915900AE1F}">
      <dgm:prSet/>
      <dgm:spPr/>
      <dgm:t>
        <a:bodyPr/>
        <a:lstStyle/>
        <a:p>
          <a:r>
            <a:rPr lang="en-GB" b="1"/>
            <a:t>After learning</a:t>
          </a:r>
          <a:r>
            <a:rPr lang="en-GB"/>
            <a:t> – to assess mastery of skills and to inform transition </a:t>
          </a:r>
          <a:endParaRPr lang="en-US"/>
        </a:p>
      </dgm:t>
    </dgm:pt>
    <dgm:pt modelId="{D58438E6-0DAC-47C6-B2D3-3363B52DC6D7}" type="parTrans" cxnId="{0C1555A2-EDF6-4A8D-8694-0BB2D414A17A}">
      <dgm:prSet/>
      <dgm:spPr/>
      <dgm:t>
        <a:bodyPr/>
        <a:lstStyle/>
        <a:p>
          <a:endParaRPr lang="en-US"/>
        </a:p>
      </dgm:t>
    </dgm:pt>
    <dgm:pt modelId="{E91D409B-6215-4EB1-99F9-48BFBD226466}" type="sibTrans" cxnId="{0C1555A2-EDF6-4A8D-8694-0BB2D414A17A}">
      <dgm:prSet/>
      <dgm:spPr/>
      <dgm:t>
        <a:bodyPr/>
        <a:lstStyle/>
        <a:p>
          <a:endParaRPr lang="en-US"/>
        </a:p>
      </dgm:t>
    </dgm:pt>
    <dgm:pt modelId="{4744D85C-CBEC-419E-8A94-601B9EB4D03A}" type="pres">
      <dgm:prSet presAssocID="{38EE385D-D42F-41BC-B500-40008EE3781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C0BB13-D426-45AB-B60B-222E878A96C3}" type="pres">
      <dgm:prSet presAssocID="{6BCDDE5E-C82A-4439-A767-53B944DE0915}" presName="hierRoot1" presStyleCnt="0"/>
      <dgm:spPr/>
    </dgm:pt>
    <dgm:pt modelId="{0476E014-43C2-4D0A-8D80-38B02128A866}" type="pres">
      <dgm:prSet presAssocID="{6BCDDE5E-C82A-4439-A767-53B944DE0915}" presName="composite" presStyleCnt="0"/>
      <dgm:spPr/>
    </dgm:pt>
    <dgm:pt modelId="{314190CE-8419-4128-BC3E-E80312CAA2D2}" type="pres">
      <dgm:prSet presAssocID="{6BCDDE5E-C82A-4439-A767-53B944DE0915}" presName="background" presStyleLbl="node0" presStyleIdx="0" presStyleCnt="1"/>
      <dgm:spPr/>
    </dgm:pt>
    <dgm:pt modelId="{04FE8DDB-1FC1-44B3-98B6-84DF7293D0F9}" type="pres">
      <dgm:prSet presAssocID="{6BCDDE5E-C82A-4439-A767-53B944DE0915}" presName="text" presStyleLbl="fgAcc0" presStyleIdx="0" presStyleCnt="1">
        <dgm:presLayoutVars>
          <dgm:chPref val="3"/>
        </dgm:presLayoutVars>
      </dgm:prSet>
      <dgm:spPr/>
    </dgm:pt>
    <dgm:pt modelId="{DF024CB1-4E80-4A5F-8455-0E70D8E3006D}" type="pres">
      <dgm:prSet presAssocID="{6BCDDE5E-C82A-4439-A767-53B944DE0915}" presName="hierChild2" presStyleCnt="0"/>
      <dgm:spPr/>
    </dgm:pt>
    <dgm:pt modelId="{685D85C9-5E77-4677-9637-F9DC9FB8B616}" type="pres">
      <dgm:prSet presAssocID="{66FD1317-E8A0-48B4-8177-5BDED93BDE34}" presName="Name10" presStyleLbl="parChTrans1D2" presStyleIdx="0" presStyleCnt="3"/>
      <dgm:spPr/>
    </dgm:pt>
    <dgm:pt modelId="{27468CD4-AA5A-4F8B-A6D0-FF8F6805E0BC}" type="pres">
      <dgm:prSet presAssocID="{70A47CB6-533B-4350-8C72-73B823B5C543}" presName="hierRoot2" presStyleCnt="0"/>
      <dgm:spPr/>
    </dgm:pt>
    <dgm:pt modelId="{8601F1DC-8FEF-4A8D-9531-7F58A1259831}" type="pres">
      <dgm:prSet presAssocID="{70A47CB6-533B-4350-8C72-73B823B5C543}" presName="composite2" presStyleCnt="0"/>
      <dgm:spPr/>
    </dgm:pt>
    <dgm:pt modelId="{E4A3D6D2-CA2B-487D-B471-075845E4F593}" type="pres">
      <dgm:prSet presAssocID="{70A47CB6-533B-4350-8C72-73B823B5C543}" presName="background2" presStyleLbl="node2" presStyleIdx="0" presStyleCnt="3"/>
      <dgm:spPr/>
    </dgm:pt>
    <dgm:pt modelId="{1F72F740-5FEE-4D6D-ACC5-201F79C7BB51}" type="pres">
      <dgm:prSet presAssocID="{70A47CB6-533B-4350-8C72-73B823B5C543}" presName="text2" presStyleLbl="fgAcc2" presStyleIdx="0" presStyleCnt="3">
        <dgm:presLayoutVars>
          <dgm:chPref val="3"/>
        </dgm:presLayoutVars>
      </dgm:prSet>
      <dgm:spPr/>
    </dgm:pt>
    <dgm:pt modelId="{9D8432E8-3941-4C72-80F4-38F283727087}" type="pres">
      <dgm:prSet presAssocID="{70A47CB6-533B-4350-8C72-73B823B5C543}" presName="hierChild3" presStyleCnt="0"/>
      <dgm:spPr/>
    </dgm:pt>
    <dgm:pt modelId="{17C08A5E-865E-40C9-9C24-86C041F37EF8}" type="pres">
      <dgm:prSet presAssocID="{04717E8E-7BB8-4482-A36E-FED4C814E190}" presName="Name10" presStyleLbl="parChTrans1D2" presStyleIdx="1" presStyleCnt="3"/>
      <dgm:spPr/>
    </dgm:pt>
    <dgm:pt modelId="{42E46AC3-44DC-4E1B-ADF3-ED11036C678C}" type="pres">
      <dgm:prSet presAssocID="{040BD63A-90C3-4D34-9724-405DD0F49127}" presName="hierRoot2" presStyleCnt="0"/>
      <dgm:spPr/>
    </dgm:pt>
    <dgm:pt modelId="{1B480A5F-B1B9-4B18-A06E-4C6311D1A575}" type="pres">
      <dgm:prSet presAssocID="{040BD63A-90C3-4D34-9724-405DD0F49127}" presName="composite2" presStyleCnt="0"/>
      <dgm:spPr/>
    </dgm:pt>
    <dgm:pt modelId="{EE1C82AB-D3C8-42CC-B857-6EABD49DCA02}" type="pres">
      <dgm:prSet presAssocID="{040BD63A-90C3-4D34-9724-405DD0F49127}" presName="background2" presStyleLbl="node2" presStyleIdx="1" presStyleCnt="3"/>
      <dgm:spPr/>
    </dgm:pt>
    <dgm:pt modelId="{BD9BBD59-1DB9-400D-888E-D1CFD98BDF40}" type="pres">
      <dgm:prSet presAssocID="{040BD63A-90C3-4D34-9724-405DD0F49127}" presName="text2" presStyleLbl="fgAcc2" presStyleIdx="1" presStyleCnt="3">
        <dgm:presLayoutVars>
          <dgm:chPref val="3"/>
        </dgm:presLayoutVars>
      </dgm:prSet>
      <dgm:spPr/>
    </dgm:pt>
    <dgm:pt modelId="{91775F4E-F162-4BFA-BD05-ADADCBFCEA4A}" type="pres">
      <dgm:prSet presAssocID="{040BD63A-90C3-4D34-9724-405DD0F49127}" presName="hierChild3" presStyleCnt="0"/>
      <dgm:spPr/>
    </dgm:pt>
    <dgm:pt modelId="{AF7E39DF-E619-4E53-A9E8-F218D7E64935}" type="pres">
      <dgm:prSet presAssocID="{D58438E6-0DAC-47C6-B2D3-3363B52DC6D7}" presName="Name10" presStyleLbl="parChTrans1D2" presStyleIdx="2" presStyleCnt="3"/>
      <dgm:spPr/>
    </dgm:pt>
    <dgm:pt modelId="{B282F024-AC78-4BB2-8DFD-07E3D69A05E4}" type="pres">
      <dgm:prSet presAssocID="{E547B9FF-5A34-4200-9573-FB915900AE1F}" presName="hierRoot2" presStyleCnt="0"/>
      <dgm:spPr/>
    </dgm:pt>
    <dgm:pt modelId="{DB884AE2-8247-4167-A732-E4ABBD631110}" type="pres">
      <dgm:prSet presAssocID="{E547B9FF-5A34-4200-9573-FB915900AE1F}" presName="composite2" presStyleCnt="0"/>
      <dgm:spPr/>
    </dgm:pt>
    <dgm:pt modelId="{720BAC8C-2735-41B1-A0F6-8E1A3389F56E}" type="pres">
      <dgm:prSet presAssocID="{E547B9FF-5A34-4200-9573-FB915900AE1F}" presName="background2" presStyleLbl="node2" presStyleIdx="2" presStyleCnt="3"/>
      <dgm:spPr/>
    </dgm:pt>
    <dgm:pt modelId="{841CDD33-9F68-420F-9767-CFF5A2F7C36D}" type="pres">
      <dgm:prSet presAssocID="{E547B9FF-5A34-4200-9573-FB915900AE1F}" presName="text2" presStyleLbl="fgAcc2" presStyleIdx="2" presStyleCnt="3">
        <dgm:presLayoutVars>
          <dgm:chPref val="3"/>
        </dgm:presLayoutVars>
      </dgm:prSet>
      <dgm:spPr/>
    </dgm:pt>
    <dgm:pt modelId="{9B74D8D8-F7CB-49EF-B931-F9D44F88120B}" type="pres">
      <dgm:prSet presAssocID="{E547B9FF-5A34-4200-9573-FB915900AE1F}" presName="hierChild3" presStyleCnt="0"/>
      <dgm:spPr/>
    </dgm:pt>
  </dgm:ptLst>
  <dgm:cxnLst>
    <dgm:cxn modelId="{F0198607-E2D2-46B8-B9BE-F82117AC1A62}" type="presOf" srcId="{6BCDDE5E-C82A-4439-A767-53B944DE0915}" destId="{04FE8DDB-1FC1-44B3-98B6-84DF7293D0F9}" srcOrd="0" destOrd="0" presId="urn:microsoft.com/office/officeart/2005/8/layout/hierarchy1"/>
    <dgm:cxn modelId="{3FF39A19-4AC4-4E4F-A3BC-805C9C935725}" srcId="{6BCDDE5E-C82A-4439-A767-53B944DE0915}" destId="{040BD63A-90C3-4D34-9724-405DD0F49127}" srcOrd="1" destOrd="0" parTransId="{04717E8E-7BB8-4482-A36E-FED4C814E190}" sibTransId="{B0A3877B-70F0-4010-8DD7-1F472BC6415E}"/>
    <dgm:cxn modelId="{1E89182E-EB3F-4BCE-8405-DF9EF8BB1A34}" type="presOf" srcId="{040BD63A-90C3-4D34-9724-405DD0F49127}" destId="{BD9BBD59-1DB9-400D-888E-D1CFD98BDF40}" srcOrd="0" destOrd="0" presId="urn:microsoft.com/office/officeart/2005/8/layout/hierarchy1"/>
    <dgm:cxn modelId="{7C69D25B-D9FA-4C6B-A0A2-3A60E0E4F248}" type="presOf" srcId="{E547B9FF-5A34-4200-9573-FB915900AE1F}" destId="{841CDD33-9F68-420F-9767-CFF5A2F7C36D}" srcOrd="0" destOrd="0" presId="urn:microsoft.com/office/officeart/2005/8/layout/hierarchy1"/>
    <dgm:cxn modelId="{CAA23675-2216-4A5D-A5ED-2BDF9DF7EBBF}" type="presOf" srcId="{04717E8E-7BB8-4482-A36E-FED4C814E190}" destId="{17C08A5E-865E-40C9-9C24-86C041F37EF8}" srcOrd="0" destOrd="0" presId="urn:microsoft.com/office/officeart/2005/8/layout/hierarchy1"/>
    <dgm:cxn modelId="{1E248A9A-17DA-4E82-B903-5E2CB6C09394}" srcId="{38EE385D-D42F-41BC-B500-40008EE37813}" destId="{6BCDDE5E-C82A-4439-A767-53B944DE0915}" srcOrd="0" destOrd="0" parTransId="{8A5C1E5E-78FF-4394-BC14-D8F5913C8537}" sibTransId="{60DB1DDE-EF30-4583-B8B5-DB995281BE9E}"/>
    <dgm:cxn modelId="{0C1555A2-EDF6-4A8D-8694-0BB2D414A17A}" srcId="{6BCDDE5E-C82A-4439-A767-53B944DE0915}" destId="{E547B9FF-5A34-4200-9573-FB915900AE1F}" srcOrd="2" destOrd="0" parTransId="{D58438E6-0DAC-47C6-B2D3-3363B52DC6D7}" sibTransId="{E91D409B-6215-4EB1-99F9-48BFBD226466}"/>
    <dgm:cxn modelId="{F854BCA2-7180-4015-A05B-B1387F784254}" srcId="{6BCDDE5E-C82A-4439-A767-53B944DE0915}" destId="{70A47CB6-533B-4350-8C72-73B823B5C543}" srcOrd="0" destOrd="0" parTransId="{66FD1317-E8A0-48B4-8177-5BDED93BDE34}" sibTransId="{1DB4B7CC-152C-468E-81A6-C595E5691CFE}"/>
    <dgm:cxn modelId="{2EB5F4A8-0A32-4C70-B2DA-169C2A389E5E}" type="presOf" srcId="{66FD1317-E8A0-48B4-8177-5BDED93BDE34}" destId="{685D85C9-5E77-4677-9637-F9DC9FB8B616}" srcOrd="0" destOrd="0" presId="urn:microsoft.com/office/officeart/2005/8/layout/hierarchy1"/>
    <dgm:cxn modelId="{76F8C5B5-5DC7-42D7-A37F-7C55D6B38956}" type="presOf" srcId="{38EE385D-D42F-41BC-B500-40008EE37813}" destId="{4744D85C-CBEC-419E-8A94-601B9EB4D03A}" srcOrd="0" destOrd="0" presId="urn:microsoft.com/office/officeart/2005/8/layout/hierarchy1"/>
    <dgm:cxn modelId="{98C1B0F4-39E2-42AE-93CF-E95EBCE3C84A}" type="presOf" srcId="{D58438E6-0DAC-47C6-B2D3-3363B52DC6D7}" destId="{AF7E39DF-E619-4E53-A9E8-F218D7E64935}" srcOrd="0" destOrd="0" presId="urn:microsoft.com/office/officeart/2005/8/layout/hierarchy1"/>
    <dgm:cxn modelId="{691E2DF8-60BD-4443-9988-5B7833559FFA}" type="presOf" srcId="{70A47CB6-533B-4350-8C72-73B823B5C543}" destId="{1F72F740-5FEE-4D6D-ACC5-201F79C7BB51}" srcOrd="0" destOrd="0" presId="urn:microsoft.com/office/officeart/2005/8/layout/hierarchy1"/>
    <dgm:cxn modelId="{B9F65D4E-358A-45B5-91A8-AE83BA69A1B2}" type="presParOf" srcId="{4744D85C-CBEC-419E-8A94-601B9EB4D03A}" destId="{CFC0BB13-D426-45AB-B60B-222E878A96C3}" srcOrd="0" destOrd="0" presId="urn:microsoft.com/office/officeart/2005/8/layout/hierarchy1"/>
    <dgm:cxn modelId="{DD9841F0-2062-47A5-9CFF-75F126EA3BB0}" type="presParOf" srcId="{CFC0BB13-D426-45AB-B60B-222E878A96C3}" destId="{0476E014-43C2-4D0A-8D80-38B02128A866}" srcOrd="0" destOrd="0" presId="urn:microsoft.com/office/officeart/2005/8/layout/hierarchy1"/>
    <dgm:cxn modelId="{166ED34E-07D4-42EF-B6A3-A76C17427B95}" type="presParOf" srcId="{0476E014-43C2-4D0A-8D80-38B02128A866}" destId="{314190CE-8419-4128-BC3E-E80312CAA2D2}" srcOrd="0" destOrd="0" presId="urn:microsoft.com/office/officeart/2005/8/layout/hierarchy1"/>
    <dgm:cxn modelId="{0A1E937A-7F8A-4233-B2D3-93BBB38338FC}" type="presParOf" srcId="{0476E014-43C2-4D0A-8D80-38B02128A866}" destId="{04FE8DDB-1FC1-44B3-98B6-84DF7293D0F9}" srcOrd="1" destOrd="0" presId="urn:microsoft.com/office/officeart/2005/8/layout/hierarchy1"/>
    <dgm:cxn modelId="{9E286DF0-5ABD-47CA-A26D-9FB9CC2F76A4}" type="presParOf" srcId="{CFC0BB13-D426-45AB-B60B-222E878A96C3}" destId="{DF024CB1-4E80-4A5F-8455-0E70D8E3006D}" srcOrd="1" destOrd="0" presId="urn:microsoft.com/office/officeart/2005/8/layout/hierarchy1"/>
    <dgm:cxn modelId="{36648CDF-7059-489D-B83C-DCA3E208A25C}" type="presParOf" srcId="{DF024CB1-4E80-4A5F-8455-0E70D8E3006D}" destId="{685D85C9-5E77-4677-9637-F9DC9FB8B616}" srcOrd="0" destOrd="0" presId="urn:microsoft.com/office/officeart/2005/8/layout/hierarchy1"/>
    <dgm:cxn modelId="{8A91A0F8-2DB4-4A53-B20E-61A31C215A6A}" type="presParOf" srcId="{DF024CB1-4E80-4A5F-8455-0E70D8E3006D}" destId="{27468CD4-AA5A-4F8B-A6D0-FF8F6805E0BC}" srcOrd="1" destOrd="0" presId="urn:microsoft.com/office/officeart/2005/8/layout/hierarchy1"/>
    <dgm:cxn modelId="{CBC802C4-0212-4096-96AC-9FD5B9E3D15D}" type="presParOf" srcId="{27468CD4-AA5A-4F8B-A6D0-FF8F6805E0BC}" destId="{8601F1DC-8FEF-4A8D-9531-7F58A1259831}" srcOrd="0" destOrd="0" presId="urn:microsoft.com/office/officeart/2005/8/layout/hierarchy1"/>
    <dgm:cxn modelId="{D2DDAD9E-8DBE-45C6-A5F4-BD60AAAA8AF1}" type="presParOf" srcId="{8601F1DC-8FEF-4A8D-9531-7F58A1259831}" destId="{E4A3D6D2-CA2B-487D-B471-075845E4F593}" srcOrd="0" destOrd="0" presId="urn:microsoft.com/office/officeart/2005/8/layout/hierarchy1"/>
    <dgm:cxn modelId="{19CF4045-5D0C-44A6-A665-87B2421CB361}" type="presParOf" srcId="{8601F1DC-8FEF-4A8D-9531-7F58A1259831}" destId="{1F72F740-5FEE-4D6D-ACC5-201F79C7BB51}" srcOrd="1" destOrd="0" presId="urn:microsoft.com/office/officeart/2005/8/layout/hierarchy1"/>
    <dgm:cxn modelId="{2237BB37-A81A-4F25-8311-BD993112BCD8}" type="presParOf" srcId="{27468CD4-AA5A-4F8B-A6D0-FF8F6805E0BC}" destId="{9D8432E8-3941-4C72-80F4-38F283727087}" srcOrd="1" destOrd="0" presId="urn:microsoft.com/office/officeart/2005/8/layout/hierarchy1"/>
    <dgm:cxn modelId="{C4E29CC5-415E-4008-ABC2-683F6700EBB3}" type="presParOf" srcId="{DF024CB1-4E80-4A5F-8455-0E70D8E3006D}" destId="{17C08A5E-865E-40C9-9C24-86C041F37EF8}" srcOrd="2" destOrd="0" presId="urn:microsoft.com/office/officeart/2005/8/layout/hierarchy1"/>
    <dgm:cxn modelId="{F5E48490-46B9-429C-9888-FD632FEBF659}" type="presParOf" srcId="{DF024CB1-4E80-4A5F-8455-0E70D8E3006D}" destId="{42E46AC3-44DC-4E1B-ADF3-ED11036C678C}" srcOrd="3" destOrd="0" presId="urn:microsoft.com/office/officeart/2005/8/layout/hierarchy1"/>
    <dgm:cxn modelId="{852EB7DE-0943-47D5-8432-6055D21AC8E6}" type="presParOf" srcId="{42E46AC3-44DC-4E1B-ADF3-ED11036C678C}" destId="{1B480A5F-B1B9-4B18-A06E-4C6311D1A575}" srcOrd="0" destOrd="0" presId="urn:microsoft.com/office/officeart/2005/8/layout/hierarchy1"/>
    <dgm:cxn modelId="{A9493AD5-55D8-4977-802B-EE5D214F0C4E}" type="presParOf" srcId="{1B480A5F-B1B9-4B18-A06E-4C6311D1A575}" destId="{EE1C82AB-D3C8-42CC-B857-6EABD49DCA02}" srcOrd="0" destOrd="0" presId="urn:microsoft.com/office/officeart/2005/8/layout/hierarchy1"/>
    <dgm:cxn modelId="{5EA3C443-E5CE-4330-93E7-C7A7FB495083}" type="presParOf" srcId="{1B480A5F-B1B9-4B18-A06E-4C6311D1A575}" destId="{BD9BBD59-1DB9-400D-888E-D1CFD98BDF40}" srcOrd="1" destOrd="0" presId="urn:microsoft.com/office/officeart/2005/8/layout/hierarchy1"/>
    <dgm:cxn modelId="{407AC879-5D24-44F1-8D7A-79A71D0B1F0B}" type="presParOf" srcId="{42E46AC3-44DC-4E1B-ADF3-ED11036C678C}" destId="{91775F4E-F162-4BFA-BD05-ADADCBFCEA4A}" srcOrd="1" destOrd="0" presId="urn:microsoft.com/office/officeart/2005/8/layout/hierarchy1"/>
    <dgm:cxn modelId="{5EE8966C-D6AE-4202-9D3A-6722E3E244C9}" type="presParOf" srcId="{DF024CB1-4E80-4A5F-8455-0E70D8E3006D}" destId="{AF7E39DF-E619-4E53-A9E8-F218D7E64935}" srcOrd="4" destOrd="0" presId="urn:microsoft.com/office/officeart/2005/8/layout/hierarchy1"/>
    <dgm:cxn modelId="{CDC1BB96-D6F9-43D0-B9BA-13786BD00233}" type="presParOf" srcId="{DF024CB1-4E80-4A5F-8455-0E70D8E3006D}" destId="{B282F024-AC78-4BB2-8DFD-07E3D69A05E4}" srcOrd="5" destOrd="0" presId="urn:microsoft.com/office/officeart/2005/8/layout/hierarchy1"/>
    <dgm:cxn modelId="{8591324D-1B34-4764-8FE2-711E0C1D0BE7}" type="presParOf" srcId="{B282F024-AC78-4BB2-8DFD-07E3D69A05E4}" destId="{DB884AE2-8247-4167-A732-E4ABBD631110}" srcOrd="0" destOrd="0" presId="urn:microsoft.com/office/officeart/2005/8/layout/hierarchy1"/>
    <dgm:cxn modelId="{2BB070D8-29FD-47DA-8374-03159128BA38}" type="presParOf" srcId="{DB884AE2-8247-4167-A732-E4ABBD631110}" destId="{720BAC8C-2735-41B1-A0F6-8E1A3389F56E}" srcOrd="0" destOrd="0" presId="urn:microsoft.com/office/officeart/2005/8/layout/hierarchy1"/>
    <dgm:cxn modelId="{A9E1C204-80EF-4262-B1A4-C41FC442F172}" type="presParOf" srcId="{DB884AE2-8247-4167-A732-E4ABBD631110}" destId="{841CDD33-9F68-420F-9767-CFF5A2F7C36D}" srcOrd="1" destOrd="0" presId="urn:microsoft.com/office/officeart/2005/8/layout/hierarchy1"/>
    <dgm:cxn modelId="{AE85320D-46BE-446C-B931-59FDE3C09DD9}" type="presParOf" srcId="{B282F024-AC78-4BB2-8DFD-07E3D69A05E4}" destId="{9B74D8D8-F7CB-49EF-B931-F9D44F88120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93577F-E483-4065-8ED7-6E902D95ACB0}" type="doc">
      <dgm:prSet loTypeId="urn:microsoft.com/office/officeart/2016/7/layout/HorizontalAction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2060F9-6796-4057-986F-047A02BE1AA1}">
      <dgm:prSet custT="1"/>
      <dgm:spPr/>
      <dgm:t>
        <a:bodyPr/>
        <a:lstStyle/>
        <a:p>
          <a:r>
            <a: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Reduce</a:t>
          </a:r>
        </a:p>
      </dgm:t>
    </dgm:pt>
    <dgm:pt modelId="{AF175566-9150-4893-9AC3-AD1FAC9EBEEF}" type="parTrans" cxnId="{6826119B-2E0A-43F5-982A-8BAD0AE471BB}">
      <dgm:prSet/>
      <dgm:spPr/>
      <dgm:t>
        <a:bodyPr/>
        <a:lstStyle/>
        <a:p>
          <a:endParaRPr lang="en-US" b="1"/>
        </a:p>
      </dgm:t>
    </dgm:pt>
    <dgm:pt modelId="{77752C08-8A2E-496B-8D7E-042DA1A2906B}" type="sibTrans" cxnId="{6826119B-2E0A-43F5-982A-8BAD0AE471BB}">
      <dgm:prSet/>
      <dgm:spPr/>
      <dgm:t>
        <a:bodyPr/>
        <a:lstStyle/>
        <a:p>
          <a:endParaRPr lang="en-US" b="1"/>
        </a:p>
      </dgm:t>
    </dgm:pt>
    <dgm:pt modelId="{A852A9F3-DDDE-4C27-A89D-123AFF4578D9}">
      <dgm:prSet custT="1"/>
      <dgm:spPr/>
      <dgm:t>
        <a:bodyPr/>
        <a:lstStyle/>
        <a:p>
          <a:r>
            <a:rPr lang="en-US" sz="2500" b="1" dirty="0">
              <a:latin typeface="Cambria" panose="02040503050406030204" pitchFamily="18" charset="0"/>
              <a:ea typeface="Cambria" panose="02040503050406030204" pitchFamily="18" charset="0"/>
            </a:rPr>
            <a:t>exam-centric pressure on learners: </a:t>
          </a:r>
        </a:p>
        <a:p>
          <a:r>
            <a:rPr lang="en-US" sz="2500" b="1" dirty="0">
              <a:latin typeface="Cambria" panose="02040503050406030204" pitchFamily="18" charset="0"/>
              <a:ea typeface="Cambria" panose="02040503050406030204" pitchFamily="18" charset="0"/>
            </a:rPr>
            <a:t>Uses both formative &amp; summative assessments</a:t>
          </a:r>
        </a:p>
      </dgm:t>
    </dgm:pt>
    <dgm:pt modelId="{6AC0C5DA-BBE9-4211-9882-871137D71451}" type="parTrans" cxnId="{1D620219-0147-4CFE-ABCB-4296931B7622}">
      <dgm:prSet/>
      <dgm:spPr/>
      <dgm:t>
        <a:bodyPr/>
        <a:lstStyle/>
        <a:p>
          <a:endParaRPr lang="en-US" b="1"/>
        </a:p>
      </dgm:t>
    </dgm:pt>
    <dgm:pt modelId="{5709CA89-724F-468B-8E81-02D94505F8B2}" type="sibTrans" cxnId="{1D620219-0147-4CFE-ABCB-4296931B7622}">
      <dgm:prSet/>
      <dgm:spPr/>
      <dgm:t>
        <a:bodyPr/>
        <a:lstStyle/>
        <a:p>
          <a:endParaRPr lang="en-US" b="1"/>
        </a:p>
      </dgm:t>
    </dgm:pt>
    <dgm:pt modelId="{C1479E18-50B0-424E-A6CA-DF50353C0DB9}">
      <dgm:prSet custT="1"/>
      <dgm:spPr/>
      <dgm:t>
        <a:bodyPr/>
        <a:lstStyle/>
        <a:p>
          <a:r>
            <a: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Emphasize</a:t>
          </a:r>
        </a:p>
      </dgm:t>
    </dgm:pt>
    <dgm:pt modelId="{BD3063FD-1E2A-413C-AC92-7283FAF15855}" type="parTrans" cxnId="{0A214B34-13ED-47B9-93F2-BF73976AF1A4}">
      <dgm:prSet/>
      <dgm:spPr/>
      <dgm:t>
        <a:bodyPr/>
        <a:lstStyle/>
        <a:p>
          <a:endParaRPr lang="en-US" b="1"/>
        </a:p>
      </dgm:t>
    </dgm:pt>
    <dgm:pt modelId="{02E7E895-E7BF-47AA-B36A-DE1DB20AFE1E}" type="sibTrans" cxnId="{0A214B34-13ED-47B9-93F2-BF73976AF1A4}">
      <dgm:prSet/>
      <dgm:spPr/>
      <dgm:t>
        <a:bodyPr/>
        <a:lstStyle/>
        <a:p>
          <a:endParaRPr lang="en-US" b="1"/>
        </a:p>
      </dgm:t>
    </dgm:pt>
    <dgm:pt modelId="{F9C8135B-DBEE-484C-94D8-C77BB5031EE3}">
      <dgm:prSet custT="1"/>
      <dgm:spPr/>
      <dgm:t>
        <a:bodyPr/>
        <a:lstStyle/>
        <a:p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practical skills and real-world application: Bridges the gap between school and world of work, making learner to thrive and not to survive.</a:t>
          </a:r>
        </a:p>
      </dgm:t>
    </dgm:pt>
    <dgm:pt modelId="{2AE216FD-7FB7-45EF-83FA-61BB4C68A2A0}" type="parTrans" cxnId="{E1AEC73B-7734-445F-B462-1D3968E9BA4D}">
      <dgm:prSet/>
      <dgm:spPr/>
      <dgm:t>
        <a:bodyPr/>
        <a:lstStyle/>
        <a:p>
          <a:endParaRPr lang="en-US" b="1"/>
        </a:p>
      </dgm:t>
    </dgm:pt>
    <dgm:pt modelId="{9E0D896D-3F7F-4F23-A73B-CFE0607E90A3}" type="sibTrans" cxnId="{E1AEC73B-7734-445F-B462-1D3968E9BA4D}">
      <dgm:prSet/>
      <dgm:spPr/>
      <dgm:t>
        <a:bodyPr/>
        <a:lstStyle/>
        <a:p>
          <a:endParaRPr lang="en-US" b="1"/>
        </a:p>
      </dgm:t>
    </dgm:pt>
    <dgm:pt modelId="{CCAC3E55-CE9D-4FEC-A9D5-AF1FE8429096}">
      <dgm:prSet custT="1"/>
      <dgm:spPr/>
      <dgm:t>
        <a:bodyPr/>
        <a:lstStyle/>
        <a:p>
          <a:r>
            <a: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Promote</a:t>
          </a:r>
        </a:p>
      </dgm:t>
    </dgm:pt>
    <dgm:pt modelId="{C4055C5A-D843-4F97-A4AA-29D47AA72EF1}" type="parTrans" cxnId="{C9BBDA70-DCB1-4DCC-9A0C-3FA245DAD308}">
      <dgm:prSet/>
      <dgm:spPr/>
      <dgm:t>
        <a:bodyPr/>
        <a:lstStyle/>
        <a:p>
          <a:endParaRPr lang="en-US" b="1"/>
        </a:p>
      </dgm:t>
    </dgm:pt>
    <dgm:pt modelId="{28D81E50-A551-4B58-B1ED-954F0D672225}" type="sibTrans" cxnId="{C9BBDA70-DCB1-4DCC-9A0C-3FA245DAD308}">
      <dgm:prSet/>
      <dgm:spPr/>
      <dgm:t>
        <a:bodyPr/>
        <a:lstStyle/>
        <a:p>
          <a:endParaRPr lang="en-US" b="1"/>
        </a:p>
      </dgm:t>
    </dgm:pt>
    <dgm:pt modelId="{0930C00C-9B40-4710-97A0-53399FA524A6}">
      <dgm:prSet custT="1"/>
      <dgm:spPr/>
      <dgm:t>
        <a:bodyPr/>
        <a:lstStyle/>
        <a:p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equity and inclusivity ensuring that no one is left behind due to rigid timelines or standardized examinations</a:t>
          </a:r>
        </a:p>
      </dgm:t>
    </dgm:pt>
    <dgm:pt modelId="{9F24C86B-9929-4D21-8794-BA9623FE2853}" type="parTrans" cxnId="{E9A09C7F-78DD-47D2-BD37-4B231472BCE3}">
      <dgm:prSet/>
      <dgm:spPr/>
      <dgm:t>
        <a:bodyPr/>
        <a:lstStyle/>
        <a:p>
          <a:endParaRPr lang="en-US" b="1"/>
        </a:p>
      </dgm:t>
    </dgm:pt>
    <dgm:pt modelId="{84F873F5-7358-4C37-8087-18A4BCF0A82B}" type="sibTrans" cxnId="{E9A09C7F-78DD-47D2-BD37-4B231472BCE3}">
      <dgm:prSet/>
      <dgm:spPr/>
      <dgm:t>
        <a:bodyPr/>
        <a:lstStyle/>
        <a:p>
          <a:endParaRPr lang="en-US" b="1"/>
        </a:p>
      </dgm:t>
    </dgm:pt>
    <dgm:pt modelId="{B9C5C236-08F4-4DFA-A4A4-B828A2794836}">
      <dgm:prSet custT="1"/>
      <dgm:spPr/>
      <dgm:t>
        <a:bodyPr/>
        <a:lstStyle/>
        <a:p>
          <a:r>
            <a: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Align</a:t>
          </a:r>
        </a:p>
      </dgm:t>
    </dgm:pt>
    <dgm:pt modelId="{43E3ACE9-7981-4656-84E0-20BAD4E8CEFF}" type="parTrans" cxnId="{294E4767-A008-4869-A079-4BC2E42ED1D8}">
      <dgm:prSet/>
      <dgm:spPr/>
      <dgm:t>
        <a:bodyPr/>
        <a:lstStyle/>
        <a:p>
          <a:endParaRPr lang="en-US" b="1"/>
        </a:p>
      </dgm:t>
    </dgm:pt>
    <dgm:pt modelId="{168C63CE-D6B9-48FB-A292-E01086423211}" type="sibTrans" cxnId="{294E4767-A008-4869-A079-4BC2E42ED1D8}">
      <dgm:prSet/>
      <dgm:spPr/>
      <dgm:t>
        <a:bodyPr/>
        <a:lstStyle/>
        <a:p>
          <a:endParaRPr lang="en-US" b="1"/>
        </a:p>
      </dgm:t>
    </dgm:pt>
    <dgm:pt modelId="{8C4EE1EF-AA86-49E3-9637-DD4C59F8D405}">
      <dgm:prSet custT="1"/>
      <dgm:spPr/>
      <dgm:t>
        <a:bodyPr/>
        <a:lstStyle/>
        <a:p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with global best practices in assessment- to ensure education system remains relevant and competitive globally</a:t>
          </a:r>
        </a:p>
      </dgm:t>
    </dgm:pt>
    <dgm:pt modelId="{5722F884-23A6-4995-A03A-7B1733676470}" type="parTrans" cxnId="{5152B34C-C1BB-4EDE-9618-4F5A0797B7B0}">
      <dgm:prSet/>
      <dgm:spPr/>
      <dgm:t>
        <a:bodyPr/>
        <a:lstStyle/>
        <a:p>
          <a:endParaRPr lang="en-US" b="1"/>
        </a:p>
      </dgm:t>
    </dgm:pt>
    <dgm:pt modelId="{21901766-7734-4397-80FD-96EBD0A42079}" type="sibTrans" cxnId="{5152B34C-C1BB-4EDE-9618-4F5A0797B7B0}">
      <dgm:prSet/>
      <dgm:spPr/>
      <dgm:t>
        <a:bodyPr/>
        <a:lstStyle/>
        <a:p>
          <a:endParaRPr lang="en-US" b="1"/>
        </a:p>
      </dgm:t>
    </dgm:pt>
    <dgm:pt modelId="{31B592FD-56A2-432C-9120-7750EC921749}">
      <dgm:prSet custT="1"/>
      <dgm:spPr/>
      <dgm:t>
        <a:bodyPr/>
        <a:lstStyle/>
        <a:p>
          <a:r>
            <a: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Prepare</a:t>
          </a:r>
        </a:p>
      </dgm:t>
    </dgm:pt>
    <dgm:pt modelId="{2D26213E-E38D-40C6-B80F-1E7EDEF5FE03}" type="parTrans" cxnId="{1386BD57-D0CA-4866-A6E0-32BB2E6FE5D8}">
      <dgm:prSet/>
      <dgm:spPr/>
      <dgm:t>
        <a:bodyPr/>
        <a:lstStyle/>
        <a:p>
          <a:endParaRPr lang="en-US" b="1"/>
        </a:p>
      </dgm:t>
    </dgm:pt>
    <dgm:pt modelId="{1B0AABA2-72C9-4FEA-BFC5-C82413E82F3D}" type="sibTrans" cxnId="{1386BD57-D0CA-4866-A6E0-32BB2E6FE5D8}">
      <dgm:prSet/>
      <dgm:spPr/>
      <dgm:t>
        <a:bodyPr/>
        <a:lstStyle/>
        <a:p>
          <a:endParaRPr lang="en-US" b="1"/>
        </a:p>
      </dgm:t>
    </dgm:pt>
    <dgm:pt modelId="{7A255B87-8A73-43C2-8E0A-BCF6575EFDDF}">
      <dgm:prSet custT="1"/>
      <dgm:spPr/>
      <dgm:t>
        <a:bodyPr/>
        <a:lstStyle/>
        <a:p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learners for 21st-century skills &amp;</a:t>
          </a:r>
          <a:r>
            <a:rPr lang="en-US" sz="1900" b="1" dirty="0">
              <a:latin typeface="Cambria" panose="02040503050406030204" pitchFamily="18" charset="0"/>
              <a:ea typeface="Cambria" panose="02040503050406030204" pitchFamily="18" charset="0"/>
            </a:rPr>
            <a:t> challenges: </a:t>
          </a:r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current world demands skills such as; collaboration, communication digital literacy,</a:t>
          </a:r>
          <a:r>
            <a:rPr lang="sw-KE" sz="2000" b="1" dirty="0">
              <a:latin typeface="Cambria" panose="02040503050406030204" pitchFamily="18" charset="0"/>
              <a:ea typeface="Cambria" panose="02040503050406030204" pitchFamily="18" charset="0"/>
            </a:rPr>
            <a:t>  lifelong learning; </a:t>
          </a:r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adaptability skills that traditional exams rarely assess.</a:t>
          </a:r>
        </a:p>
      </dgm:t>
    </dgm:pt>
    <dgm:pt modelId="{E10170CF-2572-48EE-B61C-4A1C30E40C38}" type="parTrans" cxnId="{D1A108DE-B919-4305-8204-5089A279A2A1}">
      <dgm:prSet/>
      <dgm:spPr/>
      <dgm:t>
        <a:bodyPr/>
        <a:lstStyle/>
        <a:p>
          <a:endParaRPr lang="en-US" b="1"/>
        </a:p>
      </dgm:t>
    </dgm:pt>
    <dgm:pt modelId="{DA6EE75F-5449-450F-99BB-2DD5E0D1B283}" type="sibTrans" cxnId="{D1A108DE-B919-4305-8204-5089A279A2A1}">
      <dgm:prSet/>
      <dgm:spPr/>
      <dgm:t>
        <a:bodyPr/>
        <a:lstStyle/>
        <a:p>
          <a:endParaRPr lang="en-US" b="1"/>
        </a:p>
      </dgm:t>
    </dgm:pt>
    <dgm:pt modelId="{0F7C72F1-0399-4036-A393-80034E77EC24}" type="pres">
      <dgm:prSet presAssocID="{AF93577F-E483-4065-8ED7-6E902D95ACB0}" presName="Name0" presStyleCnt="0">
        <dgm:presLayoutVars>
          <dgm:dir/>
          <dgm:animLvl val="lvl"/>
          <dgm:resizeHandles val="exact"/>
        </dgm:presLayoutVars>
      </dgm:prSet>
      <dgm:spPr/>
    </dgm:pt>
    <dgm:pt modelId="{0F149547-CCC9-4C3D-B46A-A65B11E1106B}" type="pres">
      <dgm:prSet presAssocID="{4B2060F9-6796-4057-986F-047A02BE1AA1}" presName="composite" presStyleCnt="0"/>
      <dgm:spPr/>
    </dgm:pt>
    <dgm:pt modelId="{DFA01899-E376-460B-8869-9BB46EF836EF}" type="pres">
      <dgm:prSet presAssocID="{4B2060F9-6796-4057-986F-047A02BE1AA1}" presName="parTx" presStyleLbl="alignNode1" presStyleIdx="0" presStyleCnt="5">
        <dgm:presLayoutVars>
          <dgm:chMax val="0"/>
          <dgm:chPref val="0"/>
        </dgm:presLayoutVars>
      </dgm:prSet>
      <dgm:spPr/>
    </dgm:pt>
    <dgm:pt modelId="{CF7DE5C7-0B80-4058-BE92-24AFD07924F6}" type="pres">
      <dgm:prSet presAssocID="{4B2060F9-6796-4057-986F-047A02BE1AA1}" presName="desTx" presStyleLbl="alignAccFollowNode1" presStyleIdx="0" presStyleCnt="5">
        <dgm:presLayoutVars/>
      </dgm:prSet>
      <dgm:spPr/>
    </dgm:pt>
    <dgm:pt modelId="{DD6EDDDB-31FE-49E6-BABD-9518DDF314FC}" type="pres">
      <dgm:prSet presAssocID="{77752C08-8A2E-496B-8D7E-042DA1A2906B}" presName="space" presStyleCnt="0"/>
      <dgm:spPr/>
    </dgm:pt>
    <dgm:pt modelId="{BA44A4EA-C01C-4AA4-BE24-74107EB5D52E}" type="pres">
      <dgm:prSet presAssocID="{C1479E18-50B0-424E-A6CA-DF50353C0DB9}" presName="composite" presStyleCnt="0"/>
      <dgm:spPr/>
    </dgm:pt>
    <dgm:pt modelId="{66F4C9E9-FEE3-4AF2-8FDA-17B1499B3098}" type="pres">
      <dgm:prSet presAssocID="{C1479E18-50B0-424E-A6CA-DF50353C0DB9}" presName="parTx" presStyleLbl="alignNode1" presStyleIdx="1" presStyleCnt="5">
        <dgm:presLayoutVars>
          <dgm:chMax val="0"/>
          <dgm:chPref val="0"/>
        </dgm:presLayoutVars>
      </dgm:prSet>
      <dgm:spPr/>
    </dgm:pt>
    <dgm:pt modelId="{D04190A0-4DE7-4EA2-B4D7-B8409A13A35C}" type="pres">
      <dgm:prSet presAssocID="{C1479E18-50B0-424E-A6CA-DF50353C0DB9}" presName="desTx" presStyleLbl="alignAccFollowNode1" presStyleIdx="1" presStyleCnt="5" custLinFactNeighborY="-414">
        <dgm:presLayoutVars/>
      </dgm:prSet>
      <dgm:spPr/>
    </dgm:pt>
    <dgm:pt modelId="{C4B28D58-F212-42B8-85AC-7B5DEC0C9009}" type="pres">
      <dgm:prSet presAssocID="{02E7E895-E7BF-47AA-B36A-DE1DB20AFE1E}" presName="space" presStyleCnt="0"/>
      <dgm:spPr/>
    </dgm:pt>
    <dgm:pt modelId="{0A1B34CB-B4F1-4CBC-A01E-143CFBD3316C}" type="pres">
      <dgm:prSet presAssocID="{CCAC3E55-CE9D-4FEC-A9D5-AF1FE8429096}" presName="composite" presStyleCnt="0"/>
      <dgm:spPr/>
    </dgm:pt>
    <dgm:pt modelId="{94D4D64E-0C95-4249-938E-A0843F0E373C}" type="pres">
      <dgm:prSet presAssocID="{CCAC3E55-CE9D-4FEC-A9D5-AF1FE8429096}" presName="parTx" presStyleLbl="alignNode1" presStyleIdx="2" presStyleCnt="5">
        <dgm:presLayoutVars>
          <dgm:chMax val="0"/>
          <dgm:chPref val="0"/>
        </dgm:presLayoutVars>
      </dgm:prSet>
      <dgm:spPr/>
    </dgm:pt>
    <dgm:pt modelId="{B058E090-89CA-4385-9DB3-1E7D44D5AE45}" type="pres">
      <dgm:prSet presAssocID="{CCAC3E55-CE9D-4FEC-A9D5-AF1FE8429096}" presName="desTx" presStyleLbl="alignAccFollowNode1" presStyleIdx="2" presStyleCnt="5" custScaleX="105764">
        <dgm:presLayoutVars/>
      </dgm:prSet>
      <dgm:spPr/>
    </dgm:pt>
    <dgm:pt modelId="{E7E9DFC5-9B6A-4380-AFA0-183A06922497}" type="pres">
      <dgm:prSet presAssocID="{28D81E50-A551-4B58-B1ED-954F0D672225}" presName="space" presStyleCnt="0"/>
      <dgm:spPr/>
    </dgm:pt>
    <dgm:pt modelId="{51997635-AB3D-422F-AF96-7C2758809274}" type="pres">
      <dgm:prSet presAssocID="{B9C5C236-08F4-4DFA-A4A4-B828A2794836}" presName="composite" presStyleCnt="0"/>
      <dgm:spPr/>
    </dgm:pt>
    <dgm:pt modelId="{A273D7AD-AB0B-4654-8B95-68E0EDC687DC}" type="pres">
      <dgm:prSet presAssocID="{B9C5C236-08F4-4DFA-A4A4-B828A2794836}" presName="parTx" presStyleLbl="alignNode1" presStyleIdx="3" presStyleCnt="5">
        <dgm:presLayoutVars>
          <dgm:chMax val="0"/>
          <dgm:chPref val="0"/>
        </dgm:presLayoutVars>
      </dgm:prSet>
      <dgm:spPr/>
    </dgm:pt>
    <dgm:pt modelId="{A2F2887C-1AA8-4B3C-B8AD-CB1431A5C0EB}" type="pres">
      <dgm:prSet presAssocID="{B9C5C236-08F4-4DFA-A4A4-B828A2794836}" presName="desTx" presStyleLbl="alignAccFollowNode1" presStyleIdx="3" presStyleCnt="5">
        <dgm:presLayoutVars/>
      </dgm:prSet>
      <dgm:spPr/>
    </dgm:pt>
    <dgm:pt modelId="{4C034C65-75C8-4B82-97FF-3805D6FC8A7A}" type="pres">
      <dgm:prSet presAssocID="{168C63CE-D6B9-48FB-A292-E01086423211}" presName="space" presStyleCnt="0"/>
      <dgm:spPr/>
    </dgm:pt>
    <dgm:pt modelId="{3B6E84C1-A873-41EE-99D2-A2ACE2FE13A4}" type="pres">
      <dgm:prSet presAssocID="{31B592FD-56A2-432C-9120-7750EC921749}" presName="composite" presStyleCnt="0"/>
      <dgm:spPr/>
    </dgm:pt>
    <dgm:pt modelId="{C35C65F7-A684-4C60-BCF6-6244232DC578}" type="pres">
      <dgm:prSet presAssocID="{31B592FD-56A2-432C-9120-7750EC921749}" presName="parTx" presStyleLbl="alignNode1" presStyleIdx="4" presStyleCnt="5">
        <dgm:presLayoutVars>
          <dgm:chMax val="0"/>
          <dgm:chPref val="0"/>
        </dgm:presLayoutVars>
      </dgm:prSet>
      <dgm:spPr/>
    </dgm:pt>
    <dgm:pt modelId="{84F9BA60-B946-4C60-B29C-FF04586EA8AA}" type="pres">
      <dgm:prSet presAssocID="{31B592FD-56A2-432C-9120-7750EC921749}" presName="desTx" presStyleLbl="alignAccFollowNode1" presStyleIdx="4" presStyleCnt="5">
        <dgm:presLayoutVars/>
      </dgm:prSet>
      <dgm:spPr/>
    </dgm:pt>
  </dgm:ptLst>
  <dgm:cxnLst>
    <dgm:cxn modelId="{1D620219-0147-4CFE-ABCB-4296931B7622}" srcId="{4B2060F9-6796-4057-986F-047A02BE1AA1}" destId="{A852A9F3-DDDE-4C27-A89D-123AFF4578D9}" srcOrd="0" destOrd="0" parTransId="{6AC0C5DA-BBE9-4211-9882-871137D71451}" sibTransId="{5709CA89-724F-468B-8E81-02D94505F8B2}"/>
    <dgm:cxn modelId="{BEA94E19-E0A5-4048-9177-AF02B235179D}" type="presOf" srcId="{A852A9F3-DDDE-4C27-A89D-123AFF4578D9}" destId="{CF7DE5C7-0B80-4058-BE92-24AFD07924F6}" srcOrd="0" destOrd="0" presId="urn:microsoft.com/office/officeart/2016/7/layout/HorizontalActionList"/>
    <dgm:cxn modelId="{2016D419-7A28-42E0-A469-9A9C44982CDF}" type="presOf" srcId="{7A255B87-8A73-43C2-8E0A-BCF6575EFDDF}" destId="{84F9BA60-B946-4C60-B29C-FF04586EA8AA}" srcOrd="0" destOrd="0" presId="urn:microsoft.com/office/officeart/2016/7/layout/HorizontalActionList"/>
    <dgm:cxn modelId="{CA48471F-6E17-46F1-9C06-2F9C28AC27CD}" type="presOf" srcId="{C1479E18-50B0-424E-A6CA-DF50353C0DB9}" destId="{66F4C9E9-FEE3-4AF2-8FDA-17B1499B3098}" srcOrd="0" destOrd="0" presId="urn:microsoft.com/office/officeart/2016/7/layout/HorizontalActionList"/>
    <dgm:cxn modelId="{1A93C023-8CCC-46C9-89B3-A357C1BD3F56}" type="presOf" srcId="{B9C5C236-08F4-4DFA-A4A4-B828A2794836}" destId="{A273D7AD-AB0B-4654-8B95-68E0EDC687DC}" srcOrd="0" destOrd="0" presId="urn:microsoft.com/office/officeart/2016/7/layout/HorizontalActionList"/>
    <dgm:cxn modelId="{0A214B34-13ED-47B9-93F2-BF73976AF1A4}" srcId="{AF93577F-E483-4065-8ED7-6E902D95ACB0}" destId="{C1479E18-50B0-424E-A6CA-DF50353C0DB9}" srcOrd="1" destOrd="0" parTransId="{BD3063FD-1E2A-413C-AC92-7283FAF15855}" sibTransId="{02E7E895-E7BF-47AA-B36A-DE1DB20AFE1E}"/>
    <dgm:cxn modelId="{E1AEC73B-7734-445F-B462-1D3968E9BA4D}" srcId="{C1479E18-50B0-424E-A6CA-DF50353C0DB9}" destId="{F9C8135B-DBEE-484C-94D8-C77BB5031EE3}" srcOrd="0" destOrd="0" parTransId="{2AE216FD-7FB7-45EF-83FA-61BB4C68A2A0}" sibTransId="{9E0D896D-3F7F-4F23-A73B-CFE0607E90A3}"/>
    <dgm:cxn modelId="{021C9D5C-4BCA-40A1-AB0B-0A68D73EC7E7}" type="presOf" srcId="{31B592FD-56A2-432C-9120-7750EC921749}" destId="{C35C65F7-A684-4C60-BCF6-6244232DC578}" srcOrd="0" destOrd="0" presId="urn:microsoft.com/office/officeart/2016/7/layout/HorizontalActionList"/>
    <dgm:cxn modelId="{294E4767-A008-4869-A079-4BC2E42ED1D8}" srcId="{AF93577F-E483-4065-8ED7-6E902D95ACB0}" destId="{B9C5C236-08F4-4DFA-A4A4-B828A2794836}" srcOrd="3" destOrd="0" parTransId="{43E3ACE9-7981-4656-84E0-20BAD4E8CEFF}" sibTransId="{168C63CE-D6B9-48FB-A292-E01086423211}"/>
    <dgm:cxn modelId="{5152B34C-C1BB-4EDE-9618-4F5A0797B7B0}" srcId="{B9C5C236-08F4-4DFA-A4A4-B828A2794836}" destId="{8C4EE1EF-AA86-49E3-9637-DD4C59F8D405}" srcOrd="0" destOrd="0" parTransId="{5722F884-23A6-4995-A03A-7B1733676470}" sibTransId="{21901766-7734-4397-80FD-96EBD0A42079}"/>
    <dgm:cxn modelId="{C9BBDA70-DCB1-4DCC-9A0C-3FA245DAD308}" srcId="{AF93577F-E483-4065-8ED7-6E902D95ACB0}" destId="{CCAC3E55-CE9D-4FEC-A9D5-AF1FE8429096}" srcOrd="2" destOrd="0" parTransId="{C4055C5A-D843-4F97-A4AA-29D47AA72EF1}" sibTransId="{28D81E50-A551-4B58-B1ED-954F0D672225}"/>
    <dgm:cxn modelId="{1386BD57-D0CA-4866-A6E0-32BB2E6FE5D8}" srcId="{AF93577F-E483-4065-8ED7-6E902D95ACB0}" destId="{31B592FD-56A2-432C-9120-7750EC921749}" srcOrd="4" destOrd="0" parTransId="{2D26213E-E38D-40C6-B80F-1E7EDEF5FE03}" sibTransId="{1B0AABA2-72C9-4FEA-BFC5-C82413E82F3D}"/>
    <dgm:cxn modelId="{58F55C58-11CA-4B6D-9819-70A97735C581}" type="presOf" srcId="{8C4EE1EF-AA86-49E3-9637-DD4C59F8D405}" destId="{A2F2887C-1AA8-4B3C-B8AD-CB1431A5C0EB}" srcOrd="0" destOrd="0" presId="urn:microsoft.com/office/officeart/2016/7/layout/HorizontalActionList"/>
    <dgm:cxn modelId="{EEB7DA7C-E941-487C-B7EA-55E76392E5A5}" type="presOf" srcId="{F9C8135B-DBEE-484C-94D8-C77BB5031EE3}" destId="{D04190A0-4DE7-4EA2-B4D7-B8409A13A35C}" srcOrd="0" destOrd="0" presId="urn:microsoft.com/office/officeart/2016/7/layout/HorizontalActionList"/>
    <dgm:cxn modelId="{E9A09C7F-78DD-47D2-BD37-4B231472BCE3}" srcId="{CCAC3E55-CE9D-4FEC-A9D5-AF1FE8429096}" destId="{0930C00C-9B40-4710-97A0-53399FA524A6}" srcOrd="0" destOrd="0" parTransId="{9F24C86B-9929-4D21-8794-BA9623FE2853}" sibTransId="{84F873F5-7358-4C37-8087-18A4BCF0A82B}"/>
    <dgm:cxn modelId="{6826119B-2E0A-43F5-982A-8BAD0AE471BB}" srcId="{AF93577F-E483-4065-8ED7-6E902D95ACB0}" destId="{4B2060F9-6796-4057-986F-047A02BE1AA1}" srcOrd="0" destOrd="0" parTransId="{AF175566-9150-4893-9AC3-AD1FAC9EBEEF}" sibTransId="{77752C08-8A2E-496B-8D7E-042DA1A2906B}"/>
    <dgm:cxn modelId="{0A3AFCB3-D672-4A36-B38B-95F99B81DCF2}" type="presOf" srcId="{CCAC3E55-CE9D-4FEC-A9D5-AF1FE8429096}" destId="{94D4D64E-0C95-4249-938E-A0843F0E373C}" srcOrd="0" destOrd="0" presId="urn:microsoft.com/office/officeart/2016/7/layout/HorizontalActionList"/>
    <dgm:cxn modelId="{D1A108DE-B919-4305-8204-5089A279A2A1}" srcId="{31B592FD-56A2-432C-9120-7750EC921749}" destId="{7A255B87-8A73-43C2-8E0A-BCF6575EFDDF}" srcOrd="0" destOrd="0" parTransId="{E10170CF-2572-48EE-B61C-4A1C30E40C38}" sibTransId="{DA6EE75F-5449-450F-99BB-2DD5E0D1B283}"/>
    <dgm:cxn modelId="{1B111BE3-E67A-4322-8FF6-1217D67B2CA1}" type="presOf" srcId="{4B2060F9-6796-4057-986F-047A02BE1AA1}" destId="{DFA01899-E376-460B-8869-9BB46EF836EF}" srcOrd="0" destOrd="0" presId="urn:microsoft.com/office/officeart/2016/7/layout/HorizontalActionList"/>
    <dgm:cxn modelId="{455601F9-099E-4E2D-BF80-88DBA8DF6273}" type="presOf" srcId="{0930C00C-9B40-4710-97A0-53399FA524A6}" destId="{B058E090-89CA-4385-9DB3-1E7D44D5AE45}" srcOrd="0" destOrd="0" presId="urn:microsoft.com/office/officeart/2016/7/layout/HorizontalActionList"/>
    <dgm:cxn modelId="{B2BA5AF9-3549-4045-93E3-7356FC6F54C3}" type="presOf" srcId="{AF93577F-E483-4065-8ED7-6E902D95ACB0}" destId="{0F7C72F1-0399-4036-A393-80034E77EC24}" srcOrd="0" destOrd="0" presId="urn:microsoft.com/office/officeart/2016/7/layout/HorizontalActionList"/>
    <dgm:cxn modelId="{E916D1B0-4612-4BCF-B332-3FF24EE9B6CF}" type="presParOf" srcId="{0F7C72F1-0399-4036-A393-80034E77EC24}" destId="{0F149547-CCC9-4C3D-B46A-A65B11E1106B}" srcOrd="0" destOrd="0" presId="urn:microsoft.com/office/officeart/2016/7/layout/HorizontalActionList"/>
    <dgm:cxn modelId="{9220B851-9CD7-4C3A-8E8A-9268458F3004}" type="presParOf" srcId="{0F149547-CCC9-4C3D-B46A-A65B11E1106B}" destId="{DFA01899-E376-460B-8869-9BB46EF836EF}" srcOrd="0" destOrd="0" presId="urn:microsoft.com/office/officeart/2016/7/layout/HorizontalActionList"/>
    <dgm:cxn modelId="{835F6D3E-7F8B-47A1-ABD9-BFA0E62BF977}" type="presParOf" srcId="{0F149547-CCC9-4C3D-B46A-A65B11E1106B}" destId="{CF7DE5C7-0B80-4058-BE92-24AFD07924F6}" srcOrd="1" destOrd="0" presId="urn:microsoft.com/office/officeart/2016/7/layout/HorizontalActionList"/>
    <dgm:cxn modelId="{F25A36B9-6A61-4C7E-9158-8CBD82FC2B98}" type="presParOf" srcId="{0F7C72F1-0399-4036-A393-80034E77EC24}" destId="{DD6EDDDB-31FE-49E6-BABD-9518DDF314FC}" srcOrd="1" destOrd="0" presId="urn:microsoft.com/office/officeart/2016/7/layout/HorizontalActionList"/>
    <dgm:cxn modelId="{53B1D4DD-D17C-4E98-9581-E9415D5A0F1B}" type="presParOf" srcId="{0F7C72F1-0399-4036-A393-80034E77EC24}" destId="{BA44A4EA-C01C-4AA4-BE24-74107EB5D52E}" srcOrd="2" destOrd="0" presId="urn:microsoft.com/office/officeart/2016/7/layout/HorizontalActionList"/>
    <dgm:cxn modelId="{FBDFF110-4638-42E1-8453-3912761CF590}" type="presParOf" srcId="{BA44A4EA-C01C-4AA4-BE24-74107EB5D52E}" destId="{66F4C9E9-FEE3-4AF2-8FDA-17B1499B3098}" srcOrd="0" destOrd="0" presId="urn:microsoft.com/office/officeart/2016/7/layout/HorizontalActionList"/>
    <dgm:cxn modelId="{02059EE9-D1D0-4048-A05F-93666CA3AB77}" type="presParOf" srcId="{BA44A4EA-C01C-4AA4-BE24-74107EB5D52E}" destId="{D04190A0-4DE7-4EA2-B4D7-B8409A13A35C}" srcOrd="1" destOrd="0" presId="urn:microsoft.com/office/officeart/2016/7/layout/HorizontalActionList"/>
    <dgm:cxn modelId="{30D35551-8AF3-424F-8089-54D94F61A733}" type="presParOf" srcId="{0F7C72F1-0399-4036-A393-80034E77EC24}" destId="{C4B28D58-F212-42B8-85AC-7B5DEC0C9009}" srcOrd="3" destOrd="0" presId="urn:microsoft.com/office/officeart/2016/7/layout/HorizontalActionList"/>
    <dgm:cxn modelId="{41CF11BD-CFAF-4167-911C-EBC5C9F07845}" type="presParOf" srcId="{0F7C72F1-0399-4036-A393-80034E77EC24}" destId="{0A1B34CB-B4F1-4CBC-A01E-143CFBD3316C}" srcOrd="4" destOrd="0" presId="urn:microsoft.com/office/officeart/2016/7/layout/HorizontalActionList"/>
    <dgm:cxn modelId="{DE4214A7-8715-4996-B96C-044C747E4703}" type="presParOf" srcId="{0A1B34CB-B4F1-4CBC-A01E-143CFBD3316C}" destId="{94D4D64E-0C95-4249-938E-A0843F0E373C}" srcOrd="0" destOrd="0" presId="urn:microsoft.com/office/officeart/2016/7/layout/HorizontalActionList"/>
    <dgm:cxn modelId="{615AC6AB-6E10-4C58-AFFF-425AA34CC94F}" type="presParOf" srcId="{0A1B34CB-B4F1-4CBC-A01E-143CFBD3316C}" destId="{B058E090-89CA-4385-9DB3-1E7D44D5AE45}" srcOrd="1" destOrd="0" presId="urn:microsoft.com/office/officeart/2016/7/layout/HorizontalActionList"/>
    <dgm:cxn modelId="{F2435186-8AF3-4EE1-A357-71E47AAB4BFF}" type="presParOf" srcId="{0F7C72F1-0399-4036-A393-80034E77EC24}" destId="{E7E9DFC5-9B6A-4380-AFA0-183A06922497}" srcOrd="5" destOrd="0" presId="urn:microsoft.com/office/officeart/2016/7/layout/HorizontalActionList"/>
    <dgm:cxn modelId="{1A57746C-D39B-4F42-8557-3402689A3AD7}" type="presParOf" srcId="{0F7C72F1-0399-4036-A393-80034E77EC24}" destId="{51997635-AB3D-422F-AF96-7C2758809274}" srcOrd="6" destOrd="0" presId="urn:microsoft.com/office/officeart/2016/7/layout/HorizontalActionList"/>
    <dgm:cxn modelId="{DB8C79F6-61FC-40C4-BED8-8A27819A92E2}" type="presParOf" srcId="{51997635-AB3D-422F-AF96-7C2758809274}" destId="{A273D7AD-AB0B-4654-8B95-68E0EDC687DC}" srcOrd="0" destOrd="0" presId="urn:microsoft.com/office/officeart/2016/7/layout/HorizontalActionList"/>
    <dgm:cxn modelId="{2BA99DD0-B479-41A3-AEDE-A1C533084909}" type="presParOf" srcId="{51997635-AB3D-422F-AF96-7C2758809274}" destId="{A2F2887C-1AA8-4B3C-B8AD-CB1431A5C0EB}" srcOrd="1" destOrd="0" presId="urn:microsoft.com/office/officeart/2016/7/layout/HorizontalActionList"/>
    <dgm:cxn modelId="{8C360BFC-9DE4-4301-9B47-E9CFB059D42B}" type="presParOf" srcId="{0F7C72F1-0399-4036-A393-80034E77EC24}" destId="{4C034C65-75C8-4B82-97FF-3805D6FC8A7A}" srcOrd="7" destOrd="0" presId="urn:microsoft.com/office/officeart/2016/7/layout/HorizontalActionList"/>
    <dgm:cxn modelId="{9EB67CF9-9E4C-49BA-BB01-49830E76886B}" type="presParOf" srcId="{0F7C72F1-0399-4036-A393-80034E77EC24}" destId="{3B6E84C1-A873-41EE-99D2-A2ACE2FE13A4}" srcOrd="8" destOrd="0" presId="urn:microsoft.com/office/officeart/2016/7/layout/HorizontalActionList"/>
    <dgm:cxn modelId="{28E45D91-6C2C-498F-A965-59B1AB9D1EB1}" type="presParOf" srcId="{3B6E84C1-A873-41EE-99D2-A2ACE2FE13A4}" destId="{C35C65F7-A684-4C60-BCF6-6244232DC578}" srcOrd="0" destOrd="0" presId="urn:microsoft.com/office/officeart/2016/7/layout/HorizontalActionList"/>
    <dgm:cxn modelId="{4D06BFE3-578A-4A21-AC94-4F1455B0474C}" type="presParOf" srcId="{3B6E84C1-A873-41EE-99D2-A2ACE2FE13A4}" destId="{84F9BA60-B946-4C60-B29C-FF04586EA8AA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9CE340-9A03-4946-B78B-EE55FDF7C836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EDE762-A6CA-49D3-A9B3-37084422483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It is a </a:t>
          </a:r>
          <a:r>
            <a:rPr lang="en-GB" b="1"/>
            <a:t>structured plan </a:t>
          </a:r>
          <a:r>
            <a:rPr lang="en-GB"/>
            <a:t>that defines the </a:t>
          </a:r>
          <a:endParaRPr lang="en-US"/>
        </a:p>
      </dgm:t>
    </dgm:pt>
    <dgm:pt modelId="{E3660725-DADA-4FEB-9E42-8D5956C3FD13}" type="parTrans" cxnId="{1EE97A24-61F4-447F-AA7A-A4A08FD6EB3E}">
      <dgm:prSet/>
      <dgm:spPr/>
      <dgm:t>
        <a:bodyPr/>
        <a:lstStyle/>
        <a:p>
          <a:endParaRPr lang="en-US"/>
        </a:p>
      </dgm:t>
    </dgm:pt>
    <dgm:pt modelId="{3E07D6BC-521F-4F46-8BDD-BBE7B80365DA}" type="sibTrans" cxnId="{1EE97A24-61F4-447F-AA7A-A4A08FD6EB3E}">
      <dgm:prSet/>
      <dgm:spPr/>
      <dgm:t>
        <a:bodyPr/>
        <a:lstStyle/>
        <a:p>
          <a:endParaRPr lang="en-US"/>
        </a:p>
      </dgm:t>
    </dgm:pt>
    <dgm:pt modelId="{045FED60-1422-4605-965A-12FA1D8159A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purpose of assessment, </a:t>
          </a:r>
          <a:endParaRPr lang="en-US"/>
        </a:p>
      </dgm:t>
    </dgm:pt>
    <dgm:pt modelId="{316BA648-F52E-43AB-923E-44B7B4E7F042}" type="parTrans" cxnId="{05858356-61D8-4866-B027-036B6BA6A174}">
      <dgm:prSet/>
      <dgm:spPr/>
      <dgm:t>
        <a:bodyPr/>
        <a:lstStyle/>
        <a:p>
          <a:endParaRPr lang="en-US"/>
        </a:p>
      </dgm:t>
    </dgm:pt>
    <dgm:pt modelId="{E48E4BDD-49D7-4064-9C46-6C1162072434}" type="sibTrans" cxnId="{05858356-61D8-4866-B027-036B6BA6A174}">
      <dgm:prSet/>
      <dgm:spPr/>
      <dgm:t>
        <a:bodyPr/>
        <a:lstStyle/>
        <a:p>
          <a:endParaRPr lang="en-US"/>
        </a:p>
      </dgm:t>
    </dgm:pt>
    <dgm:pt modelId="{9B5140AE-D94D-48E2-B1B6-B306D939721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tools to be used, </a:t>
          </a:r>
          <a:endParaRPr lang="en-US"/>
        </a:p>
      </dgm:t>
    </dgm:pt>
    <dgm:pt modelId="{ACCAC955-A569-405E-888A-2D2DAAA33494}" type="parTrans" cxnId="{671464BF-3868-42E4-B779-EBAA63B21BF4}">
      <dgm:prSet/>
      <dgm:spPr/>
      <dgm:t>
        <a:bodyPr/>
        <a:lstStyle/>
        <a:p>
          <a:endParaRPr lang="en-US"/>
        </a:p>
      </dgm:t>
    </dgm:pt>
    <dgm:pt modelId="{0A8F1C73-54E2-4977-AF58-288318E669B8}" type="sibTrans" cxnId="{671464BF-3868-42E4-B779-EBAA63B21BF4}">
      <dgm:prSet/>
      <dgm:spPr/>
      <dgm:t>
        <a:bodyPr/>
        <a:lstStyle/>
        <a:p>
          <a:endParaRPr lang="en-US"/>
        </a:p>
      </dgm:t>
    </dgm:pt>
    <dgm:pt modelId="{A507DF74-A1B8-4D5C-9463-ADD5B5DEA1C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modes of delivery, </a:t>
          </a:r>
          <a:endParaRPr lang="en-US"/>
        </a:p>
      </dgm:t>
    </dgm:pt>
    <dgm:pt modelId="{E2BB311C-7F11-4E55-8C74-3A93375E8841}" type="parTrans" cxnId="{931FC697-82C3-4B61-B83F-9E737B77F718}">
      <dgm:prSet/>
      <dgm:spPr/>
      <dgm:t>
        <a:bodyPr/>
        <a:lstStyle/>
        <a:p>
          <a:endParaRPr lang="en-US"/>
        </a:p>
      </dgm:t>
    </dgm:pt>
    <dgm:pt modelId="{C3CF7D2C-7B53-49D8-8644-D9921E16EFB2}" type="sibTrans" cxnId="{931FC697-82C3-4B61-B83F-9E737B77F718}">
      <dgm:prSet/>
      <dgm:spPr/>
      <dgm:t>
        <a:bodyPr/>
        <a:lstStyle/>
        <a:p>
          <a:endParaRPr lang="en-US"/>
        </a:p>
      </dgm:t>
    </dgm:pt>
    <dgm:pt modelId="{C920F7FD-57FE-47DC-9BFF-1FAB604D49E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feedback mechanisms.</a:t>
          </a:r>
          <a:endParaRPr lang="en-US"/>
        </a:p>
      </dgm:t>
    </dgm:pt>
    <dgm:pt modelId="{BC1F2A8A-E91F-4F60-A7B2-6E55512908BF}" type="parTrans" cxnId="{DD969302-9221-47C7-9D87-B9C92968A910}">
      <dgm:prSet/>
      <dgm:spPr/>
      <dgm:t>
        <a:bodyPr/>
        <a:lstStyle/>
        <a:p>
          <a:endParaRPr lang="en-US"/>
        </a:p>
      </dgm:t>
    </dgm:pt>
    <dgm:pt modelId="{B71E8585-4AE6-47C1-9EE1-33A260AAB887}" type="sibTrans" cxnId="{DD969302-9221-47C7-9D87-B9C92968A910}">
      <dgm:prSet/>
      <dgm:spPr/>
      <dgm:t>
        <a:bodyPr/>
        <a:lstStyle/>
        <a:p>
          <a:endParaRPr lang="en-US"/>
        </a:p>
      </dgm:t>
    </dgm:pt>
    <dgm:pt modelId="{86A4C821-6595-4CFB-B1FB-7349E227912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It ensures assessments are </a:t>
          </a:r>
          <a:r>
            <a:rPr lang="en-GB" b="1"/>
            <a:t>purposeful, consistent </a:t>
          </a:r>
          <a:r>
            <a:rPr lang="en-GB"/>
            <a:t>and</a:t>
          </a:r>
          <a:r>
            <a:rPr lang="en-GB" b="1"/>
            <a:t> aligned with specific goals, </a:t>
          </a:r>
          <a:endParaRPr lang="en-US"/>
        </a:p>
      </dgm:t>
    </dgm:pt>
    <dgm:pt modelId="{A5D9F563-CA37-4D8B-BD2F-7A379B88D788}" type="parTrans" cxnId="{093FC25B-1819-4BEB-BE63-E5B4738A118D}">
      <dgm:prSet/>
      <dgm:spPr/>
      <dgm:t>
        <a:bodyPr/>
        <a:lstStyle/>
        <a:p>
          <a:endParaRPr lang="en-US"/>
        </a:p>
      </dgm:t>
    </dgm:pt>
    <dgm:pt modelId="{2018E5D4-8297-460D-A3E2-76927BC6DE0A}" type="sibTrans" cxnId="{093FC25B-1819-4BEB-BE63-E5B4738A118D}">
      <dgm:prSet/>
      <dgm:spPr/>
      <dgm:t>
        <a:bodyPr/>
        <a:lstStyle/>
        <a:p>
          <a:endParaRPr lang="en-US"/>
        </a:p>
      </dgm:t>
    </dgm:pt>
    <dgm:pt modelId="{0848EF15-5089-46FA-9593-F8D603C62FA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provide clear </a:t>
          </a:r>
          <a:r>
            <a:rPr lang="en-GB" b="1"/>
            <a:t>criteria for measuring performance </a:t>
          </a:r>
          <a:r>
            <a:rPr lang="en-GB"/>
            <a:t>and guiding improvement.</a:t>
          </a:r>
          <a:endParaRPr lang="en-US"/>
        </a:p>
      </dgm:t>
    </dgm:pt>
    <dgm:pt modelId="{381E72FC-82DF-47EF-9300-E08E4A00C34B}" type="parTrans" cxnId="{89E115A6-A3A8-4282-A657-E0D0F26DCFD3}">
      <dgm:prSet/>
      <dgm:spPr/>
      <dgm:t>
        <a:bodyPr/>
        <a:lstStyle/>
        <a:p>
          <a:endParaRPr lang="en-US"/>
        </a:p>
      </dgm:t>
    </dgm:pt>
    <dgm:pt modelId="{6744309A-FBD5-42C9-8625-33652AC720E9}" type="sibTrans" cxnId="{89E115A6-A3A8-4282-A657-E0D0F26DCFD3}">
      <dgm:prSet/>
      <dgm:spPr/>
      <dgm:t>
        <a:bodyPr/>
        <a:lstStyle/>
        <a:p>
          <a:endParaRPr lang="en-US"/>
        </a:p>
      </dgm:t>
    </dgm:pt>
    <dgm:pt modelId="{482F846B-F056-4DFF-A06F-B306FEE6A7BE}" type="pres">
      <dgm:prSet presAssocID="{BE9CE340-9A03-4946-B78B-EE55FDF7C836}" presName="root" presStyleCnt="0">
        <dgm:presLayoutVars>
          <dgm:dir/>
          <dgm:resizeHandles val="exact"/>
        </dgm:presLayoutVars>
      </dgm:prSet>
      <dgm:spPr/>
    </dgm:pt>
    <dgm:pt modelId="{BFB51ABB-A83D-4209-83AB-DB846F2341F0}" type="pres">
      <dgm:prSet presAssocID="{97EDE762-A6CA-49D3-A9B3-370844224830}" presName="compNode" presStyleCnt="0"/>
      <dgm:spPr/>
    </dgm:pt>
    <dgm:pt modelId="{A6016A7C-DEA5-41C5-B2BF-38A0936779E6}" type="pres">
      <dgm:prSet presAssocID="{97EDE762-A6CA-49D3-A9B3-37084422483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D2EB991C-BDE8-4AD3-A8A9-CDA8E15F77F1}" type="pres">
      <dgm:prSet presAssocID="{97EDE762-A6CA-49D3-A9B3-370844224830}" presName="iconSpace" presStyleCnt="0"/>
      <dgm:spPr/>
    </dgm:pt>
    <dgm:pt modelId="{072ACEFA-EE8B-427B-B03A-F2E73739148E}" type="pres">
      <dgm:prSet presAssocID="{97EDE762-A6CA-49D3-A9B3-370844224830}" presName="parTx" presStyleLbl="revTx" presStyleIdx="0" presStyleCnt="6">
        <dgm:presLayoutVars>
          <dgm:chMax val="0"/>
          <dgm:chPref val="0"/>
        </dgm:presLayoutVars>
      </dgm:prSet>
      <dgm:spPr/>
    </dgm:pt>
    <dgm:pt modelId="{DEC85C1E-CDE3-44A5-AF83-BE5D3609F32A}" type="pres">
      <dgm:prSet presAssocID="{97EDE762-A6CA-49D3-A9B3-370844224830}" presName="txSpace" presStyleCnt="0"/>
      <dgm:spPr/>
    </dgm:pt>
    <dgm:pt modelId="{DE6A7686-EB40-45E7-B569-D96F7B80BB74}" type="pres">
      <dgm:prSet presAssocID="{97EDE762-A6CA-49D3-A9B3-370844224830}" presName="desTx" presStyleLbl="revTx" presStyleIdx="1" presStyleCnt="6">
        <dgm:presLayoutVars/>
      </dgm:prSet>
      <dgm:spPr/>
    </dgm:pt>
    <dgm:pt modelId="{AB4A0173-6D17-4BD2-BC6E-9565CD7183E7}" type="pres">
      <dgm:prSet presAssocID="{3E07D6BC-521F-4F46-8BDD-BBE7B80365DA}" presName="sibTrans" presStyleCnt="0"/>
      <dgm:spPr/>
    </dgm:pt>
    <dgm:pt modelId="{5F0147AB-4369-4DF4-A4E1-3A9DA66A2251}" type="pres">
      <dgm:prSet presAssocID="{86A4C821-6595-4CFB-B1FB-7349E2279129}" presName="compNode" presStyleCnt="0"/>
      <dgm:spPr/>
    </dgm:pt>
    <dgm:pt modelId="{B1A4CEFD-9438-42AC-8F40-C04D1061DAAA}" type="pres">
      <dgm:prSet presAssocID="{86A4C821-6595-4CFB-B1FB-7349E227912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oom Out"/>
        </a:ext>
      </dgm:extLst>
    </dgm:pt>
    <dgm:pt modelId="{0902C677-A0A3-4143-8D66-B48E97EE07BA}" type="pres">
      <dgm:prSet presAssocID="{86A4C821-6595-4CFB-B1FB-7349E2279129}" presName="iconSpace" presStyleCnt="0"/>
      <dgm:spPr/>
    </dgm:pt>
    <dgm:pt modelId="{52518B42-400B-4080-BEAD-7E0F001E18FD}" type="pres">
      <dgm:prSet presAssocID="{86A4C821-6595-4CFB-B1FB-7349E2279129}" presName="parTx" presStyleLbl="revTx" presStyleIdx="2" presStyleCnt="6">
        <dgm:presLayoutVars>
          <dgm:chMax val="0"/>
          <dgm:chPref val="0"/>
        </dgm:presLayoutVars>
      </dgm:prSet>
      <dgm:spPr/>
    </dgm:pt>
    <dgm:pt modelId="{A777AEA5-DDF7-4C54-840A-31AFF1C10D9F}" type="pres">
      <dgm:prSet presAssocID="{86A4C821-6595-4CFB-B1FB-7349E2279129}" presName="txSpace" presStyleCnt="0"/>
      <dgm:spPr/>
    </dgm:pt>
    <dgm:pt modelId="{DB556536-641D-4F43-8518-A66320C8DD18}" type="pres">
      <dgm:prSet presAssocID="{86A4C821-6595-4CFB-B1FB-7349E2279129}" presName="desTx" presStyleLbl="revTx" presStyleIdx="3" presStyleCnt="6">
        <dgm:presLayoutVars/>
      </dgm:prSet>
      <dgm:spPr/>
    </dgm:pt>
    <dgm:pt modelId="{D0F9C4DC-B473-4E29-BB47-6E70EF510C3D}" type="pres">
      <dgm:prSet presAssocID="{2018E5D4-8297-460D-A3E2-76927BC6DE0A}" presName="sibTrans" presStyleCnt="0"/>
      <dgm:spPr/>
    </dgm:pt>
    <dgm:pt modelId="{99B9A655-CF6F-4006-8BCB-6F64B733F598}" type="pres">
      <dgm:prSet presAssocID="{0848EF15-5089-46FA-9593-F8D603C62FA2}" presName="compNode" presStyleCnt="0"/>
      <dgm:spPr/>
    </dgm:pt>
    <dgm:pt modelId="{050BCE11-8CEA-45B8-8A97-6B5876F4631E}" type="pres">
      <dgm:prSet presAssocID="{0848EF15-5089-46FA-9593-F8D603C62FA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D2D0C9AE-7692-4697-9CAF-0C1DA448EB8F}" type="pres">
      <dgm:prSet presAssocID="{0848EF15-5089-46FA-9593-F8D603C62FA2}" presName="iconSpace" presStyleCnt="0"/>
      <dgm:spPr/>
    </dgm:pt>
    <dgm:pt modelId="{F7DE9EC0-EAE2-423D-BA0A-DE75D441020C}" type="pres">
      <dgm:prSet presAssocID="{0848EF15-5089-46FA-9593-F8D603C62FA2}" presName="parTx" presStyleLbl="revTx" presStyleIdx="4" presStyleCnt="6">
        <dgm:presLayoutVars>
          <dgm:chMax val="0"/>
          <dgm:chPref val="0"/>
        </dgm:presLayoutVars>
      </dgm:prSet>
      <dgm:spPr/>
    </dgm:pt>
    <dgm:pt modelId="{21BB0995-0487-4A5C-BF64-A281A89265AE}" type="pres">
      <dgm:prSet presAssocID="{0848EF15-5089-46FA-9593-F8D603C62FA2}" presName="txSpace" presStyleCnt="0"/>
      <dgm:spPr/>
    </dgm:pt>
    <dgm:pt modelId="{CCE1F1CE-BBC6-470B-B645-7071B6E03475}" type="pres">
      <dgm:prSet presAssocID="{0848EF15-5089-46FA-9593-F8D603C62FA2}" presName="desTx" presStyleLbl="revTx" presStyleIdx="5" presStyleCnt="6">
        <dgm:presLayoutVars/>
      </dgm:prSet>
      <dgm:spPr/>
    </dgm:pt>
  </dgm:ptLst>
  <dgm:cxnLst>
    <dgm:cxn modelId="{DD969302-9221-47C7-9D87-B9C92968A910}" srcId="{97EDE762-A6CA-49D3-A9B3-370844224830}" destId="{C920F7FD-57FE-47DC-9BFF-1FAB604D49E6}" srcOrd="3" destOrd="0" parTransId="{BC1F2A8A-E91F-4F60-A7B2-6E55512908BF}" sibTransId="{B71E8585-4AE6-47C1-9EE1-33A260AAB887}"/>
    <dgm:cxn modelId="{1EE97A24-61F4-447F-AA7A-A4A08FD6EB3E}" srcId="{BE9CE340-9A03-4946-B78B-EE55FDF7C836}" destId="{97EDE762-A6CA-49D3-A9B3-370844224830}" srcOrd="0" destOrd="0" parTransId="{E3660725-DADA-4FEB-9E42-8D5956C3FD13}" sibTransId="{3E07D6BC-521F-4F46-8BDD-BBE7B80365DA}"/>
    <dgm:cxn modelId="{21274337-D636-4A7D-A50D-EF5963E86CFE}" type="presOf" srcId="{BE9CE340-9A03-4946-B78B-EE55FDF7C836}" destId="{482F846B-F056-4DFF-A06F-B306FEE6A7BE}" srcOrd="0" destOrd="0" presId="urn:microsoft.com/office/officeart/2018/2/layout/IconLabelDescriptionList"/>
    <dgm:cxn modelId="{093FC25B-1819-4BEB-BE63-E5B4738A118D}" srcId="{BE9CE340-9A03-4946-B78B-EE55FDF7C836}" destId="{86A4C821-6595-4CFB-B1FB-7349E2279129}" srcOrd="1" destOrd="0" parTransId="{A5D9F563-CA37-4D8B-BD2F-7A379B88D788}" sibTransId="{2018E5D4-8297-460D-A3E2-76927BC6DE0A}"/>
    <dgm:cxn modelId="{2F034748-8900-46CC-8121-C305116FE490}" type="presOf" srcId="{0848EF15-5089-46FA-9593-F8D603C62FA2}" destId="{F7DE9EC0-EAE2-423D-BA0A-DE75D441020C}" srcOrd="0" destOrd="0" presId="urn:microsoft.com/office/officeart/2018/2/layout/IconLabelDescriptionList"/>
    <dgm:cxn modelId="{14423652-F555-4703-87EA-0E4DCD331242}" type="presOf" srcId="{045FED60-1422-4605-965A-12FA1D8159AF}" destId="{DE6A7686-EB40-45E7-B569-D96F7B80BB74}" srcOrd="0" destOrd="0" presId="urn:microsoft.com/office/officeart/2018/2/layout/IconLabelDescriptionList"/>
    <dgm:cxn modelId="{05858356-61D8-4866-B027-036B6BA6A174}" srcId="{97EDE762-A6CA-49D3-A9B3-370844224830}" destId="{045FED60-1422-4605-965A-12FA1D8159AF}" srcOrd="0" destOrd="0" parTransId="{316BA648-F52E-43AB-923E-44B7B4E7F042}" sibTransId="{E48E4BDD-49D7-4064-9C46-6C1162072434}"/>
    <dgm:cxn modelId="{E44E0378-CB42-4712-A8AB-C651561F8387}" type="presOf" srcId="{A507DF74-A1B8-4D5C-9463-ADD5B5DEA1C0}" destId="{DE6A7686-EB40-45E7-B569-D96F7B80BB74}" srcOrd="0" destOrd="2" presId="urn:microsoft.com/office/officeart/2018/2/layout/IconLabelDescriptionList"/>
    <dgm:cxn modelId="{55DB8F86-CBD3-4874-ADA5-5EC2617B72FF}" type="presOf" srcId="{C920F7FD-57FE-47DC-9BFF-1FAB604D49E6}" destId="{DE6A7686-EB40-45E7-B569-D96F7B80BB74}" srcOrd="0" destOrd="3" presId="urn:microsoft.com/office/officeart/2018/2/layout/IconLabelDescriptionList"/>
    <dgm:cxn modelId="{931FC697-82C3-4B61-B83F-9E737B77F718}" srcId="{97EDE762-A6CA-49D3-A9B3-370844224830}" destId="{A507DF74-A1B8-4D5C-9463-ADD5B5DEA1C0}" srcOrd="2" destOrd="0" parTransId="{E2BB311C-7F11-4E55-8C74-3A93375E8841}" sibTransId="{C3CF7D2C-7B53-49D8-8644-D9921E16EFB2}"/>
    <dgm:cxn modelId="{89E115A6-A3A8-4282-A657-E0D0F26DCFD3}" srcId="{BE9CE340-9A03-4946-B78B-EE55FDF7C836}" destId="{0848EF15-5089-46FA-9593-F8D603C62FA2}" srcOrd="2" destOrd="0" parTransId="{381E72FC-82DF-47EF-9300-E08E4A00C34B}" sibTransId="{6744309A-FBD5-42C9-8625-33652AC720E9}"/>
    <dgm:cxn modelId="{0E7459B9-1E37-4985-BF60-1B1A88A3E909}" type="presOf" srcId="{97EDE762-A6CA-49D3-A9B3-370844224830}" destId="{072ACEFA-EE8B-427B-B03A-F2E73739148E}" srcOrd="0" destOrd="0" presId="urn:microsoft.com/office/officeart/2018/2/layout/IconLabelDescriptionList"/>
    <dgm:cxn modelId="{671464BF-3868-42E4-B779-EBAA63B21BF4}" srcId="{97EDE762-A6CA-49D3-A9B3-370844224830}" destId="{9B5140AE-D94D-48E2-B1B6-B306D9397214}" srcOrd="1" destOrd="0" parTransId="{ACCAC955-A569-405E-888A-2D2DAAA33494}" sibTransId="{0A8F1C73-54E2-4977-AF58-288318E669B8}"/>
    <dgm:cxn modelId="{C5ECAEC1-FA92-412E-A989-6F630B1BEA82}" type="presOf" srcId="{9B5140AE-D94D-48E2-B1B6-B306D9397214}" destId="{DE6A7686-EB40-45E7-B569-D96F7B80BB74}" srcOrd="0" destOrd="1" presId="urn:microsoft.com/office/officeart/2018/2/layout/IconLabelDescriptionList"/>
    <dgm:cxn modelId="{24D3A8EA-8E65-440D-ABD3-52C7A69A145E}" type="presOf" srcId="{86A4C821-6595-4CFB-B1FB-7349E2279129}" destId="{52518B42-400B-4080-BEAD-7E0F001E18FD}" srcOrd="0" destOrd="0" presId="urn:microsoft.com/office/officeart/2018/2/layout/IconLabelDescriptionList"/>
    <dgm:cxn modelId="{B22A15DF-2757-4B87-9213-06A5A9903CB6}" type="presParOf" srcId="{482F846B-F056-4DFF-A06F-B306FEE6A7BE}" destId="{BFB51ABB-A83D-4209-83AB-DB846F2341F0}" srcOrd="0" destOrd="0" presId="urn:microsoft.com/office/officeart/2018/2/layout/IconLabelDescriptionList"/>
    <dgm:cxn modelId="{83B96B02-093D-4550-860F-24D91EEFA447}" type="presParOf" srcId="{BFB51ABB-A83D-4209-83AB-DB846F2341F0}" destId="{A6016A7C-DEA5-41C5-B2BF-38A0936779E6}" srcOrd="0" destOrd="0" presId="urn:microsoft.com/office/officeart/2018/2/layout/IconLabelDescriptionList"/>
    <dgm:cxn modelId="{57260143-8F52-43FD-99D2-01A2F7673363}" type="presParOf" srcId="{BFB51ABB-A83D-4209-83AB-DB846F2341F0}" destId="{D2EB991C-BDE8-4AD3-A8A9-CDA8E15F77F1}" srcOrd="1" destOrd="0" presId="urn:microsoft.com/office/officeart/2018/2/layout/IconLabelDescriptionList"/>
    <dgm:cxn modelId="{450D7495-E2B9-45DB-95DB-F9E428551F4C}" type="presParOf" srcId="{BFB51ABB-A83D-4209-83AB-DB846F2341F0}" destId="{072ACEFA-EE8B-427B-B03A-F2E73739148E}" srcOrd="2" destOrd="0" presId="urn:microsoft.com/office/officeart/2018/2/layout/IconLabelDescriptionList"/>
    <dgm:cxn modelId="{92183DE1-3B8D-4F5F-AED0-500E4CA26361}" type="presParOf" srcId="{BFB51ABB-A83D-4209-83AB-DB846F2341F0}" destId="{DEC85C1E-CDE3-44A5-AF83-BE5D3609F32A}" srcOrd="3" destOrd="0" presId="urn:microsoft.com/office/officeart/2018/2/layout/IconLabelDescriptionList"/>
    <dgm:cxn modelId="{DCAAADF0-4C3C-4973-AE6F-06457BDA0E35}" type="presParOf" srcId="{BFB51ABB-A83D-4209-83AB-DB846F2341F0}" destId="{DE6A7686-EB40-45E7-B569-D96F7B80BB74}" srcOrd="4" destOrd="0" presId="urn:microsoft.com/office/officeart/2018/2/layout/IconLabelDescriptionList"/>
    <dgm:cxn modelId="{ADD39634-53BE-4BA8-8E1B-78E8F7485DB3}" type="presParOf" srcId="{482F846B-F056-4DFF-A06F-B306FEE6A7BE}" destId="{AB4A0173-6D17-4BD2-BC6E-9565CD7183E7}" srcOrd="1" destOrd="0" presId="urn:microsoft.com/office/officeart/2018/2/layout/IconLabelDescriptionList"/>
    <dgm:cxn modelId="{7C4C1A99-ADF8-4840-9AD5-610688EB5926}" type="presParOf" srcId="{482F846B-F056-4DFF-A06F-B306FEE6A7BE}" destId="{5F0147AB-4369-4DF4-A4E1-3A9DA66A2251}" srcOrd="2" destOrd="0" presId="urn:microsoft.com/office/officeart/2018/2/layout/IconLabelDescriptionList"/>
    <dgm:cxn modelId="{23808D05-B90F-4D39-9E23-A63F4D69CB80}" type="presParOf" srcId="{5F0147AB-4369-4DF4-A4E1-3A9DA66A2251}" destId="{B1A4CEFD-9438-42AC-8F40-C04D1061DAAA}" srcOrd="0" destOrd="0" presId="urn:microsoft.com/office/officeart/2018/2/layout/IconLabelDescriptionList"/>
    <dgm:cxn modelId="{00712E6B-DD21-4D9E-991E-465F3AC3164F}" type="presParOf" srcId="{5F0147AB-4369-4DF4-A4E1-3A9DA66A2251}" destId="{0902C677-A0A3-4143-8D66-B48E97EE07BA}" srcOrd="1" destOrd="0" presId="urn:microsoft.com/office/officeart/2018/2/layout/IconLabelDescriptionList"/>
    <dgm:cxn modelId="{93E90D70-01B2-4CEF-89D3-DDF1B4581809}" type="presParOf" srcId="{5F0147AB-4369-4DF4-A4E1-3A9DA66A2251}" destId="{52518B42-400B-4080-BEAD-7E0F001E18FD}" srcOrd="2" destOrd="0" presId="urn:microsoft.com/office/officeart/2018/2/layout/IconLabelDescriptionList"/>
    <dgm:cxn modelId="{A3EC4323-8E79-4888-8BA0-BAF4EBAC7E11}" type="presParOf" srcId="{5F0147AB-4369-4DF4-A4E1-3A9DA66A2251}" destId="{A777AEA5-DDF7-4C54-840A-31AFF1C10D9F}" srcOrd="3" destOrd="0" presId="urn:microsoft.com/office/officeart/2018/2/layout/IconLabelDescriptionList"/>
    <dgm:cxn modelId="{8A654B40-BFB1-47EA-AD50-995738A94673}" type="presParOf" srcId="{5F0147AB-4369-4DF4-A4E1-3A9DA66A2251}" destId="{DB556536-641D-4F43-8518-A66320C8DD18}" srcOrd="4" destOrd="0" presId="urn:microsoft.com/office/officeart/2018/2/layout/IconLabelDescriptionList"/>
    <dgm:cxn modelId="{758D27C7-9553-4344-A65F-37DFB56968B6}" type="presParOf" srcId="{482F846B-F056-4DFF-A06F-B306FEE6A7BE}" destId="{D0F9C4DC-B473-4E29-BB47-6E70EF510C3D}" srcOrd="3" destOrd="0" presId="urn:microsoft.com/office/officeart/2018/2/layout/IconLabelDescriptionList"/>
    <dgm:cxn modelId="{4B193955-7199-4DB0-91BF-BE684C68A3D2}" type="presParOf" srcId="{482F846B-F056-4DFF-A06F-B306FEE6A7BE}" destId="{99B9A655-CF6F-4006-8BCB-6F64B733F598}" srcOrd="4" destOrd="0" presId="urn:microsoft.com/office/officeart/2018/2/layout/IconLabelDescriptionList"/>
    <dgm:cxn modelId="{7F14C538-A24C-43EC-9441-492654C7D0D1}" type="presParOf" srcId="{99B9A655-CF6F-4006-8BCB-6F64B733F598}" destId="{050BCE11-8CEA-45B8-8A97-6B5876F4631E}" srcOrd="0" destOrd="0" presId="urn:microsoft.com/office/officeart/2018/2/layout/IconLabelDescriptionList"/>
    <dgm:cxn modelId="{27A33494-9F50-44E6-AE23-38DFC31BA3C0}" type="presParOf" srcId="{99B9A655-CF6F-4006-8BCB-6F64B733F598}" destId="{D2D0C9AE-7692-4697-9CAF-0C1DA448EB8F}" srcOrd="1" destOrd="0" presId="urn:microsoft.com/office/officeart/2018/2/layout/IconLabelDescriptionList"/>
    <dgm:cxn modelId="{A25AED74-19AE-4040-AC39-CDE7690FF962}" type="presParOf" srcId="{99B9A655-CF6F-4006-8BCB-6F64B733F598}" destId="{F7DE9EC0-EAE2-423D-BA0A-DE75D441020C}" srcOrd="2" destOrd="0" presId="urn:microsoft.com/office/officeart/2018/2/layout/IconLabelDescriptionList"/>
    <dgm:cxn modelId="{06686008-57BE-47F3-9976-9459381B7EB8}" type="presParOf" srcId="{99B9A655-CF6F-4006-8BCB-6F64B733F598}" destId="{21BB0995-0487-4A5C-BF64-A281A89265AE}" srcOrd="3" destOrd="0" presId="urn:microsoft.com/office/officeart/2018/2/layout/IconLabelDescriptionList"/>
    <dgm:cxn modelId="{A4877F90-87AA-4CE5-940A-CB9F2D197DDD}" type="presParOf" srcId="{99B9A655-CF6F-4006-8BCB-6F64B733F598}" destId="{CCE1F1CE-BBC6-470B-B645-7071B6E0347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2389B-E7DF-4486-9600-E3E3D2617067}">
      <dsp:nvSpPr>
        <dsp:cNvPr id="0" name=""/>
        <dsp:cNvSpPr/>
      </dsp:nvSpPr>
      <dsp:spPr>
        <a:xfrm>
          <a:off x="0" y="2072"/>
          <a:ext cx="12112487" cy="7922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A9332-DB5E-4E75-979D-071EDD6EBC83}">
      <dsp:nvSpPr>
        <dsp:cNvPr id="0" name=""/>
        <dsp:cNvSpPr/>
      </dsp:nvSpPr>
      <dsp:spPr>
        <a:xfrm>
          <a:off x="239657" y="180329"/>
          <a:ext cx="436166" cy="4357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5E002-D737-4A05-8FE9-332768DCC081}">
      <dsp:nvSpPr>
        <dsp:cNvPr id="0" name=""/>
        <dsp:cNvSpPr/>
      </dsp:nvSpPr>
      <dsp:spPr>
        <a:xfrm>
          <a:off x="915480" y="2072"/>
          <a:ext cx="11194359" cy="793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29" tIns="83929" rIns="83929" bIns="83929" numCol="1" spcCol="1270" anchor="ctr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i="0" kern="1200" baseline="0"/>
            <a:t>Competency</a:t>
          </a:r>
          <a:endParaRPr lang="en-US" sz="4000" kern="1200" dirty="0"/>
        </a:p>
      </dsp:txBody>
      <dsp:txXfrm>
        <a:off x="915480" y="2072"/>
        <a:ext cx="11194359" cy="793029"/>
      </dsp:txXfrm>
    </dsp:sp>
    <dsp:sp modelId="{96EA1973-A499-4711-8E7D-C1E6B9222D1A}">
      <dsp:nvSpPr>
        <dsp:cNvPr id="0" name=""/>
        <dsp:cNvSpPr/>
      </dsp:nvSpPr>
      <dsp:spPr>
        <a:xfrm>
          <a:off x="0" y="1140819"/>
          <a:ext cx="12112487" cy="7922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2FE0C-FF30-4B84-B25D-44CEE135236D}">
      <dsp:nvSpPr>
        <dsp:cNvPr id="0" name=""/>
        <dsp:cNvSpPr/>
      </dsp:nvSpPr>
      <dsp:spPr>
        <a:xfrm>
          <a:off x="239657" y="1319076"/>
          <a:ext cx="436166" cy="4357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039E1-28D6-4017-BB4E-09722092AB8C}">
      <dsp:nvSpPr>
        <dsp:cNvPr id="0" name=""/>
        <dsp:cNvSpPr/>
      </dsp:nvSpPr>
      <dsp:spPr>
        <a:xfrm>
          <a:off x="915480" y="953708"/>
          <a:ext cx="11194359" cy="1167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29" tIns="83929" rIns="83929" bIns="83929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baseline="0"/>
            <a:t>Is the ability to apply appropriate </a:t>
          </a:r>
          <a:r>
            <a:rPr lang="en-US" sz="2800" b="1" i="0" kern="1200" baseline="0"/>
            <a:t>knowledge, skills, values </a:t>
          </a:r>
          <a:r>
            <a:rPr lang="en-US" sz="2800" b="0" i="0" kern="1200" baseline="0"/>
            <a:t>and </a:t>
          </a:r>
          <a:r>
            <a:rPr lang="en-US" sz="2800" b="1" i="0" kern="1200" baseline="0"/>
            <a:t>attitude</a:t>
          </a:r>
          <a:r>
            <a:rPr lang="en-US" sz="2800" b="0" i="0" kern="1200" baseline="0"/>
            <a:t> to </a:t>
          </a:r>
          <a:r>
            <a:rPr lang="en-US" sz="2800" b="1" i="0" kern="1200" baseline="0"/>
            <a:t>successfully perform a real-life task</a:t>
          </a:r>
          <a:endParaRPr lang="en-US" sz="2800" kern="1200" dirty="0"/>
        </a:p>
      </dsp:txBody>
      <dsp:txXfrm>
        <a:off x="915480" y="953708"/>
        <a:ext cx="11194359" cy="1167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E39DF-E619-4E53-A9E8-F218D7E64935}">
      <dsp:nvSpPr>
        <dsp:cNvPr id="0" name=""/>
        <dsp:cNvSpPr/>
      </dsp:nvSpPr>
      <dsp:spPr>
        <a:xfrm>
          <a:off x="5545834" y="1536542"/>
          <a:ext cx="2956317" cy="703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393"/>
              </a:lnTo>
              <a:lnTo>
                <a:pt x="2956317" y="479393"/>
              </a:lnTo>
              <a:lnTo>
                <a:pt x="2956317" y="7034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08A5E-865E-40C9-9C24-86C041F37EF8}">
      <dsp:nvSpPr>
        <dsp:cNvPr id="0" name=""/>
        <dsp:cNvSpPr/>
      </dsp:nvSpPr>
      <dsp:spPr>
        <a:xfrm>
          <a:off x="5500114" y="1536542"/>
          <a:ext cx="91440" cy="7034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34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D85C9-5E77-4677-9637-F9DC9FB8B616}">
      <dsp:nvSpPr>
        <dsp:cNvPr id="0" name=""/>
        <dsp:cNvSpPr/>
      </dsp:nvSpPr>
      <dsp:spPr>
        <a:xfrm>
          <a:off x="2589517" y="1536542"/>
          <a:ext cx="2956317" cy="703469"/>
        </a:xfrm>
        <a:custGeom>
          <a:avLst/>
          <a:gdLst/>
          <a:ahLst/>
          <a:cxnLst/>
          <a:rect l="0" t="0" r="0" b="0"/>
          <a:pathLst>
            <a:path>
              <a:moveTo>
                <a:pt x="2956317" y="0"/>
              </a:moveTo>
              <a:lnTo>
                <a:pt x="2956317" y="479393"/>
              </a:lnTo>
              <a:lnTo>
                <a:pt x="0" y="479393"/>
              </a:lnTo>
              <a:lnTo>
                <a:pt x="0" y="7034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4190CE-8419-4128-BC3E-E80312CAA2D2}">
      <dsp:nvSpPr>
        <dsp:cNvPr id="0" name=""/>
        <dsp:cNvSpPr/>
      </dsp:nvSpPr>
      <dsp:spPr>
        <a:xfrm>
          <a:off x="4336432" y="601"/>
          <a:ext cx="2418805" cy="1535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E8DDB-1FC1-44B3-98B6-84DF7293D0F9}">
      <dsp:nvSpPr>
        <dsp:cNvPr id="0" name=""/>
        <dsp:cNvSpPr/>
      </dsp:nvSpPr>
      <dsp:spPr>
        <a:xfrm>
          <a:off x="4605188" y="255919"/>
          <a:ext cx="2418805" cy="1535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CBA</a:t>
          </a:r>
          <a:r>
            <a:rPr lang="en-GB" sz="1800" kern="1200"/>
            <a:t> is a continuous process that focuses on </a:t>
          </a:r>
          <a:r>
            <a:rPr lang="en-GB" sz="1800" b="1" kern="1200"/>
            <a:t>documenting what a learner knows </a:t>
          </a:r>
          <a:r>
            <a:rPr lang="en-GB" sz="1800" kern="1200"/>
            <a:t>and</a:t>
          </a:r>
          <a:r>
            <a:rPr lang="en-GB" sz="1800" b="1" kern="1200"/>
            <a:t> can do</a:t>
          </a:r>
          <a:r>
            <a:rPr lang="en-GB" sz="1800" kern="1200"/>
            <a:t>:</a:t>
          </a:r>
          <a:endParaRPr lang="en-US" sz="1800" kern="1200"/>
        </a:p>
      </dsp:txBody>
      <dsp:txXfrm>
        <a:off x="4650174" y="300905"/>
        <a:ext cx="2328833" cy="1445969"/>
      </dsp:txXfrm>
    </dsp:sp>
    <dsp:sp modelId="{E4A3D6D2-CA2B-487D-B471-075845E4F593}">
      <dsp:nvSpPr>
        <dsp:cNvPr id="0" name=""/>
        <dsp:cNvSpPr/>
      </dsp:nvSpPr>
      <dsp:spPr>
        <a:xfrm>
          <a:off x="1380114" y="2240011"/>
          <a:ext cx="2418805" cy="1535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2F740-5FEE-4D6D-ACC5-201F79C7BB51}">
      <dsp:nvSpPr>
        <dsp:cNvPr id="0" name=""/>
        <dsp:cNvSpPr/>
      </dsp:nvSpPr>
      <dsp:spPr>
        <a:xfrm>
          <a:off x="1648870" y="2495330"/>
          <a:ext cx="2418805" cy="1535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Before learning</a:t>
          </a:r>
          <a:r>
            <a:rPr lang="en-GB" sz="1800" kern="1200"/>
            <a:t> – to identify prior knowledge and readiness</a:t>
          </a:r>
          <a:endParaRPr lang="en-US" sz="1800" kern="1200"/>
        </a:p>
      </dsp:txBody>
      <dsp:txXfrm>
        <a:off x="1693856" y="2540316"/>
        <a:ext cx="2328833" cy="1445969"/>
      </dsp:txXfrm>
    </dsp:sp>
    <dsp:sp modelId="{EE1C82AB-D3C8-42CC-B857-6EABD49DCA02}">
      <dsp:nvSpPr>
        <dsp:cNvPr id="0" name=""/>
        <dsp:cNvSpPr/>
      </dsp:nvSpPr>
      <dsp:spPr>
        <a:xfrm>
          <a:off x="4336432" y="2240011"/>
          <a:ext cx="2418805" cy="1535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BBD59-1DB9-400D-888E-D1CFD98BDF40}">
      <dsp:nvSpPr>
        <dsp:cNvPr id="0" name=""/>
        <dsp:cNvSpPr/>
      </dsp:nvSpPr>
      <dsp:spPr>
        <a:xfrm>
          <a:off x="4605188" y="2495330"/>
          <a:ext cx="2418805" cy="1535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During learning</a:t>
          </a:r>
          <a:r>
            <a:rPr lang="en-GB" sz="1800" kern="1200"/>
            <a:t> – to monitor progress and guide instruction</a:t>
          </a:r>
          <a:endParaRPr lang="en-US" sz="1800" kern="1200"/>
        </a:p>
      </dsp:txBody>
      <dsp:txXfrm>
        <a:off x="4650174" y="2540316"/>
        <a:ext cx="2328833" cy="1445969"/>
      </dsp:txXfrm>
    </dsp:sp>
    <dsp:sp modelId="{720BAC8C-2735-41B1-A0F6-8E1A3389F56E}">
      <dsp:nvSpPr>
        <dsp:cNvPr id="0" name=""/>
        <dsp:cNvSpPr/>
      </dsp:nvSpPr>
      <dsp:spPr>
        <a:xfrm>
          <a:off x="7292750" y="2240011"/>
          <a:ext cx="2418805" cy="1535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CDD33-9F68-420F-9767-CFF5A2F7C36D}">
      <dsp:nvSpPr>
        <dsp:cNvPr id="0" name=""/>
        <dsp:cNvSpPr/>
      </dsp:nvSpPr>
      <dsp:spPr>
        <a:xfrm>
          <a:off x="7561506" y="2495330"/>
          <a:ext cx="2418805" cy="1535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After learning</a:t>
          </a:r>
          <a:r>
            <a:rPr lang="en-GB" sz="1800" kern="1200"/>
            <a:t> – to assess mastery of skills and to inform transition </a:t>
          </a:r>
          <a:endParaRPr lang="en-US" sz="1800" kern="1200"/>
        </a:p>
      </dsp:txBody>
      <dsp:txXfrm>
        <a:off x="7606492" y="2540316"/>
        <a:ext cx="2328833" cy="14459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01899-E376-460B-8869-9BB46EF836EF}">
      <dsp:nvSpPr>
        <dsp:cNvPr id="0" name=""/>
        <dsp:cNvSpPr/>
      </dsp:nvSpPr>
      <dsp:spPr>
        <a:xfrm>
          <a:off x="17088" y="75647"/>
          <a:ext cx="2282011" cy="6846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330" tIns="180330" rIns="180330" bIns="18033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Reduce</a:t>
          </a:r>
        </a:p>
      </dsp:txBody>
      <dsp:txXfrm>
        <a:off x="17088" y="75647"/>
        <a:ext cx="2282011" cy="684603"/>
      </dsp:txXfrm>
    </dsp:sp>
    <dsp:sp modelId="{CF7DE5C7-0B80-4058-BE92-24AFD07924F6}">
      <dsp:nvSpPr>
        <dsp:cNvPr id="0" name=""/>
        <dsp:cNvSpPr/>
      </dsp:nvSpPr>
      <dsp:spPr>
        <a:xfrm>
          <a:off x="17088" y="760251"/>
          <a:ext cx="2282011" cy="480173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412" tIns="225412" rIns="225412" bIns="225412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Cambria" panose="02040503050406030204" pitchFamily="18" charset="0"/>
              <a:ea typeface="Cambria" panose="02040503050406030204" pitchFamily="18" charset="0"/>
            </a:rPr>
            <a:t>exam-centric pressure on learners: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Cambria" panose="02040503050406030204" pitchFamily="18" charset="0"/>
              <a:ea typeface="Cambria" panose="02040503050406030204" pitchFamily="18" charset="0"/>
            </a:rPr>
            <a:t>Uses both formative &amp; summative assessments</a:t>
          </a:r>
        </a:p>
      </dsp:txBody>
      <dsp:txXfrm>
        <a:off x="17088" y="760251"/>
        <a:ext cx="2282011" cy="4801738"/>
      </dsp:txXfrm>
    </dsp:sp>
    <dsp:sp modelId="{66F4C9E9-FEE3-4AF2-8FDA-17B1499B3098}">
      <dsp:nvSpPr>
        <dsp:cNvPr id="0" name=""/>
        <dsp:cNvSpPr/>
      </dsp:nvSpPr>
      <dsp:spPr>
        <a:xfrm>
          <a:off x="2406888" y="75647"/>
          <a:ext cx="2282011" cy="6846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330" tIns="180330" rIns="180330" bIns="18033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Emphasize</a:t>
          </a:r>
        </a:p>
      </dsp:txBody>
      <dsp:txXfrm>
        <a:off x="2406888" y="75647"/>
        <a:ext cx="2282011" cy="684603"/>
      </dsp:txXfrm>
    </dsp:sp>
    <dsp:sp modelId="{D04190A0-4DE7-4EA2-B4D7-B8409A13A35C}">
      <dsp:nvSpPr>
        <dsp:cNvPr id="0" name=""/>
        <dsp:cNvSpPr/>
      </dsp:nvSpPr>
      <dsp:spPr>
        <a:xfrm>
          <a:off x="2406888" y="740371"/>
          <a:ext cx="2282011" cy="480173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412" tIns="225412" rIns="225412" bIns="225412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practical skills and real-world application: Bridges the gap between school and world of work, making learner to thrive and not to survive.</a:t>
          </a:r>
        </a:p>
      </dsp:txBody>
      <dsp:txXfrm>
        <a:off x="2406888" y="740371"/>
        <a:ext cx="2282011" cy="4801738"/>
      </dsp:txXfrm>
    </dsp:sp>
    <dsp:sp modelId="{94D4D64E-0C95-4249-938E-A0843F0E373C}">
      <dsp:nvSpPr>
        <dsp:cNvPr id="0" name=""/>
        <dsp:cNvSpPr/>
      </dsp:nvSpPr>
      <dsp:spPr>
        <a:xfrm>
          <a:off x="4862455" y="75647"/>
          <a:ext cx="2282011" cy="6846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330" tIns="180330" rIns="180330" bIns="18033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Promote</a:t>
          </a:r>
        </a:p>
      </dsp:txBody>
      <dsp:txXfrm>
        <a:off x="4862455" y="75647"/>
        <a:ext cx="2282011" cy="684603"/>
      </dsp:txXfrm>
    </dsp:sp>
    <dsp:sp modelId="{B058E090-89CA-4385-9DB3-1E7D44D5AE45}">
      <dsp:nvSpPr>
        <dsp:cNvPr id="0" name=""/>
        <dsp:cNvSpPr/>
      </dsp:nvSpPr>
      <dsp:spPr>
        <a:xfrm>
          <a:off x="4796688" y="760251"/>
          <a:ext cx="2413546" cy="480173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412" tIns="225412" rIns="225412" bIns="225412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equity and inclusivity ensuring that no one is left behind due to rigid timelines or standardized examinations</a:t>
          </a:r>
        </a:p>
      </dsp:txBody>
      <dsp:txXfrm>
        <a:off x="4796688" y="760251"/>
        <a:ext cx="2413546" cy="4801738"/>
      </dsp:txXfrm>
    </dsp:sp>
    <dsp:sp modelId="{A273D7AD-AB0B-4654-8B95-68E0EDC687DC}">
      <dsp:nvSpPr>
        <dsp:cNvPr id="0" name=""/>
        <dsp:cNvSpPr/>
      </dsp:nvSpPr>
      <dsp:spPr>
        <a:xfrm>
          <a:off x="7318023" y="75647"/>
          <a:ext cx="2282011" cy="68460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330" tIns="180330" rIns="180330" bIns="18033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Align</a:t>
          </a:r>
        </a:p>
      </dsp:txBody>
      <dsp:txXfrm>
        <a:off x="7318023" y="75647"/>
        <a:ext cx="2282011" cy="684603"/>
      </dsp:txXfrm>
    </dsp:sp>
    <dsp:sp modelId="{A2F2887C-1AA8-4B3C-B8AD-CB1431A5C0EB}">
      <dsp:nvSpPr>
        <dsp:cNvPr id="0" name=""/>
        <dsp:cNvSpPr/>
      </dsp:nvSpPr>
      <dsp:spPr>
        <a:xfrm>
          <a:off x="7318023" y="760251"/>
          <a:ext cx="2282011" cy="480173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412" tIns="225412" rIns="225412" bIns="225412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with global best practices in assessment- to ensure education system remains relevant and competitive globally</a:t>
          </a:r>
        </a:p>
      </dsp:txBody>
      <dsp:txXfrm>
        <a:off x="7318023" y="760251"/>
        <a:ext cx="2282011" cy="4801738"/>
      </dsp:txXfrm>
    </dsp:sp>
    <dsp:sp modelId="{C35C65F7-A684-4C60-BCF6-6244232DC578}">
      <dsp:nvSpPr>
        <dsp:cNvPr id="0" name=""/>
        <dsp:cNvSpPr/>
      </dsp:nvSpPr>
      <dsp:spPr>
        <a:xfrm>
          <a:off x="9707823" y="75647"/>
          <a:ext cx="2282011" cy="68460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330" tIns="180330" rIns="180330" bIns="18033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Prepare</a:t>
          </a:r>
        </a:p>
      </dsp:txBody>
      <dsp:txXfrm>
        <a:off x="9707823" y="75647"/>
        <a:ext cx="2282011" cy="684603"/>
      </dsp:txXfrm>
    </dsp:sp>
    <dsp:sp modelId="{84F9BA60-B946-4C60-B29C-FF04586EA8AA}">
      <dsp:nvSpPr>
        <dsp:cNvPr id="0" name=""/>
        <dsp:cNvSpPr/>
      </dsp:nvSpPr>
      <dsp:spPr>
        <a:xfrm>
          <a:off x="9707823" y="760251"/>
          <a:ext cx="2282011" cy="4801738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412" tIns="225412" rIns="225412" bIns="225412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learners for 21st-century skills &amp;</a:t>
          </a:r>
          <a:r>
            <a:rPr lang="en-US" sz="1900" b="1" kern="1200" dirty="0">
              <a:latin typeface="Cambria" panose="02040503050406030204" pitchFamily="18" charset="0"/>
              <a:ea typeface="Cambria" panose="02040503050406030204" pitchFamily="18" charset="0"/>
            </a:rPr>
            <a:t> challenges: </a:t>
          </a: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current world demands skills such as; collaboration, communication digital literacy,</a:t>
          </a:r>
          <a:r>
            <a:rPr lang="sw-KE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  lifelong learning; </a:t>
          </a: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adaptability skills that traditional exams rarely assess.</a:t>
          </a:r>
        </a:p>
      </dsp:txBody>
      <dsp:txXfrm>
        <a:off x="9707823" y="760251"/>
        <a:ext cx="2282011" cy="48017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16A7C-DEA5-41C5-B2BF-38A0936779E6}">
      <dsp:nvSpPr>
        <dsp:cNvPr id="0" name=""/>
        <dsp:cNvSpPr/>
      </dsp:nvSpPr>
      <dsp:spPr>
        <a:xfrm>
          <a:off x="744" y="1381027"/>
          <a:ext cx="716871" cy="7168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ACEFA-EE8B-427B-B03A-F2E73739148E}">
      <dsp:nvSpPr>
        <dsp:cNvPr id="0" name=""/>
        <dsp:cNvSpPr/>
      </dsp:nvSpPr>
      <dsp:spPr>
        <a:xfrm>
          <a:off x="744" y="2201467"/>
          <a:ext cx="2048203" cy="655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It is a </a:t>
          </a:r>
          <a:r>
            <a:rPr lang="en-GB" sz="1400" b="1" kern="1200"/>
            <a:t>structured plan </a:t>
          </a:r>
          <a:r>
            <a:rPr lang="en-GB" sz="1400" kern="1200"/>
            <a:t>that defines the </a:t>
          </a:r>
          <a:endParaRPr lang="en-US" sz="1400" kern="1200"/>
        </a:p>
      </dsp:txBody>
      <dsp:txXfrm>
        <a:off x="744" y="2201467"/>
        <a:ext cx="2048203" cy="655565"/>
      </dsp:txXfrm>
    </dsp:sp>
    <dsp:sp modelId="{DE6A7686-EB40-45E7-B569-D96F7B80BB74}">
      <dsp:nvSpPr>
        <dsp:cNvPr id="0" name=""/>
        <dsp:cNvSpPr/>
      </dsp:nvSpPr>
      <dsp:spPr>
        <a:xfrm>
          <a:off x="744" y="2905204"/>
          <a:ext cx="2048203" cy="884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purpose of assessment, 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tools to be used, 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modes of delivery, 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feedback mechanisms.</a:t>
          </a:r>
          <a:endParaRPr lang="en-US" sz="1100" kern="1200"/>
        </a:p>
      </dsp:txBody>
      <dsp:txXfrm>
        <a:off x="744" y="2905204"/>
        <a:ext cx="2048203" cy="884414"/>
      </dsp:txXfrm>
    </dsp:sp>
    <dsp:sp modelId="{B1A4CEFD-9438-42AC-8F40-C04D1061DAAA}">
      <dsp:nvSpPr>
        <dsp:cNvPr id="0" name=""/>
        <dsp:cNvSpPr/>
      </dsp:nvSpPr>
      <dsp:spPr>
        <a:xfrm>
          <a:off x="2407383" y="1381027"/>
          <a:ext cx="716871" cy="7168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18B42-400B-4080-BEAD-7E0F001E18FD}">
      <dsp:nvSpPr>
        <dsp:cNvPr id="0" name=""/>
        <dsp:cNvSpPr/>
      </dsp:nvSpPr>
      <dsp:spPr>
        <a:xfrm>
          <a:off x="2407383" y="2201467"/>
          <a:ext cx="2048203" cy="655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It ensures assessments are </a:t>
          </a:r>
          <a:r>
            <a:rPr lang="en-GB" sz="1400" b="1" kern="1200"/>
            <a:t>purposeful, consistent </a:t>
          </a:r>
          <a:r>
            <a:rPr lang="en-GB" sz="1400" kern="1200"/>
            <a:t>and</a:t>
          </a:r>
          <a:r>
            <a:rPr lang="en-GB" sz="1400" b="1" kern="1200"/>
            <a:t> aligned with specific goals, </a:t>
          </a:r>
          <a:endParaRPr lang="en-US" sz="1400" kern="1200"/>
        </a:p>
      </dsp:txBody>
      <dsp:txXfrm>
        <a:off x="2407383" y="2201467"/>
        <a:ext cx="2048203" cy="655565"/>
      </dsp:txXfrm>
    </dsp:sp>
    <dsp:sp modelId="{DB556536-641D-4F43-8518-A66320C8DD18}">
      <dsp:nvSpPr>
        <dsp:cNvPr id="0" name=""/>
        <dsp:cNvSpPr/>
      </dsp:nvSpPr>
      <dsp:spPr>
        <a:xfrm>
          <a:off x="2407383" y="2905204"/>
          <a:ext cx="2048203" cy="884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BCE11-8CEA-45B8-8A97-6B5876F4631E}">
      <dsp:nvSpPr>
        <dsp:cNvPr id="0" name=""/>
        <dsp:cNvSpPr/>
      </dsp:nvSpPr>
      <dsp:spPr>
        <a:xfrm>
          <a:off x="4814022" y="1381027"/>
          <a:ext cx="716871" cy="7168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E9EC0-EAE2-423D-BA0A-DE75D441020C}">
      <dsp:nvSpPr>
        <dsp:cNvPr id="0" name=""/>
        <dsp:cNvSpPr/>
      </dsp:nvSpPr>
      <dsp:spPr>
        <a:xfrm>
          <a:off x="4814022" y="2201467"/>
          <a:ext cx="2048203" cy="655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provide clear </a:t>
          </a:r>
          <a:r>
            <a:rPr lang="en-GB" sz="1400" b="1" kern="1200"/>
            <a:t>criteria for measuring performance </a:t>
          </a:r>
          <a:r>
            <a:rPr lang="en-GB" sz="1400" kern="1200"/>
            <a:t>and guiding improvement.</a:t>
          </a:r>
          <a:endParaRPr lang="en-US" sz="1400" kern="1200"/>
        </a:p>
      </dsp:txBody>
      <dsp:txXfrm>
        <a:off x="4814022" y="2201467"/>
        <a:ext cx="2048203" cy="655565"/>
      </dsp:txXfrm>
    </dsp:sp>
    <dsp:sp modelId="{CCE1F1CE-BBC6-470B-B645-7071B6E03475}">
      <dsp:nvSpPr>
        <dsp:cNvPr id="0" name=""/>
        <dsp:cNvSpPr/>
      </dsp:nvSpPr>
      <dsp:spPr>
        <a:xfrm>
          <a:off x="4814022" y="2905204"/>
          <a:ext cx="2048203" cy="884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68DE4-F1EF-403A-B8B6-CFC819264E5E}" type="datetimeFigureOut">
              <a:rPr lang="en-KE" smtClean="0"/>
              <a:t>08/05/2025</a:t>
            </a:fld>
            <a:endParaRPr lang="en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DFCC0-9885-4B99-8193-9DF85887F6D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4513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7ae687167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7ae687167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7ae687167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7ae687167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7ae687167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7ae687167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91EF-07D8-4B0F-9FCD-BA1E06B13570}" type="datetime1">
              <a:rPr lang="en-GB" smtClean="0"/>
              <a:t>05/08/2025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D38-520A-6E47-831D-FEB40697FD13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75046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D230-7F1E-4BD2-9AE4-54A4282D3F0A}" type="datetime1">
              <a:rPr lang="en-GB" smtClean="0"/>
              <a:t>05/08/2025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D38-520A-6E47-831D-FEB40697FD13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5140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C29F-69C2-42EC-AC58-C8889BEE150B}" type="datetime1">
              <a:rPr lang="en-GB" smtClean="0"/>
              <a:t>05/08/2025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D38-520A-6E47-831D-FEB40697FD13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82512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38300" y="301117"/>
            <a:ext cx="10067925" cy="61912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THE KENYA NATIONAL EXAMINATIONS COUNCIL</a:t>
            </a:r>
          </a:p>
        </p:txBody>
      </p:sp>
      <p:pic>
        <p:nvPicPr>
          <p:cNvPr id="8" name="Picture 1" descr="KNEC 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8" y="0"/>
            <a:ext cx="1255651" cy="143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KNEC 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0" y="6203298"/>
            <a:ext cx="571500" cy="65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719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38300" y="301117"/>
            <a:ext cx="10067925" cy="61912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THE KENYA NATIONAL EXAMINATIONS COUNCIL</a:t>
            </a:r>
          </a:p>
        </p:txBody>
      </p:sp>
      <p:pic>
        <p:nvPicPr>
          <p:cNvPr id="8" name="Picture 1" descr="KNEC 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8" y="0"/>
            <a:ext cx="1255651" cy="143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KNEC 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0" y="6203298"/>
            <a:ext cx="571500" cy="65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249" y="69257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1" descr="KNEC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0" y="6112026"/>
            <a:ext cx="609600" cy="69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2556-C766-43E9-B97B-1AFA089E1EC6}" type="datetime1">
              <a:rPr lang="en-GB" smtClean="0"/>
              <a:t>05/08/2025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2A81BE43-6BA0-42A1-8A10-A44E7F8DD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D77D7-E747-D6AE-7987-DD60F41AE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23F680-EF65-5E02-8E36-5670D396F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F40D2-2E7D-E48C-6018-6B1E6F4F9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B6A5-20CC-4235-82C0-2BCE01D4AD4F}" type="datetime1">
              <a:rPr lang="en-GB" smtClean="0"/>
              <a:t>05/08/2025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85E7D-F26A-70EB-5147-EFF5C8C8F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1C4EE-C35B-55B0-C44B-4DF1FDBE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A567-40CE-4DE7-95FC-2EF58D9EA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330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181AB-B9CF-63A0-17E9-B9B25286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F717B-1C51-8E2B-8571-3E5401D70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4CDB7-C94C-FC08-3E39-6AA7B33CA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4E42-5C23-45D7-B65C-A6C0EA683EFA}" type="datetime1">
              <a:rPr lang="en-GB" smtClean="0"/>
              <a:t>05/08/2025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78E66-B419-B6F7-4C11-01B902EB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E97FF-BDAD-8B9A-FF5F-9F988551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A567-40CE-4DE7-95FC-2EF58D9EA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750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02F4B-2F69-6712-730D-63AF2943A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91C72-FF54-2D09-6023-977E1B51B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A4247-A00F-3ECA-07A0-24D9ABE7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75E7-0886-4B85-95D6-821BDCF809D8}" type="datetime1">
              <a:rPr lang="en-GB" smtClean="0"/>
              <a:t>05/08/2025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15BB-EDD2-50AC-3F57-08A257C6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26A44-2B79-95A0-E18B-2A8BC635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A567-40CE-4DE7-95FC-2EF58D9EA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933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E22F-8A72-6D57-182E-E4AA65DB9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17B14-B341-2496-FE19-D40DC0E67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C99FD-0395-1978-A616-8D8636DBC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009C3-4ECF-3F44-FAC2-D978E25E9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0963-EFC6-4C5E-BD60-A6F82C486293}" type="datetime1">
              <a:rPr lang="en-GB" smtClean="0"/>
              <a:t>05/08/2025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23A5C-5E06-F8AE-3AC6-C2641F2D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AB59A-7D9E-D25A-AC51-93D475C2F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A567-40CE-4DE7-95FC-2EF58D9EA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499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A0DCF-6F1E-2320-EF3D-AE3D82C4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C48E1-7649-BAD6-033A-10C3EAE10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CFC88-2C4A-FB37-9DE4-3A8B7289A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E2884-B192-FBBB-CBBA-5F3BC3EC0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A9DD3-BF3A-FAE8-D2EE-5F474385A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881052-15AA-2BE9-2025-693CF577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A472-4C51-4642-8A35-F9BC815D4197}" type="datetime1">
              <a:rPr lang="en-GB" smtClean="0"/>
              <a:t>05/08/2025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4A1DA2-91C1-09A2-CBD0-C70BE4054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DCAFDA-F02B-3B2D-2AAD-91232CF9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A567-40CE-4DE7-95FC-2EF58D9EA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6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A725-F94E-470E-89A2-F0CB5DA2CA68}" type="datetime1">
              <a:rPr lang="en-GB" smtClean="0"/>
              <a:t>05/08/2025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D38-520A-6E47-831D-FEB40697FD13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677035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2E332-8918-5A48-FCBC-B023321A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CCC858-507F-89B4-A18B-92D0F7B7A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F437-0D7B-4DE0-ABCC-1F6C8C9A95ED}" type="datetime1">
              <a:rPr lang="en-GB" smtClean="0"/>
              <a:t>05/08/2025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F63AF-B2A2-1220-4CA5-DEB418A9B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1905F-F293-A567-9F90-71851A6D4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A567-40CE-4DE7-95FC-2EF58D9EA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018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17FDF-AA53-A4D7-5DEA-578941B9A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DA05-6D05-4AD2-A879-96C15D342925}" type="datetime1">
              <a:rPr lang="en-GB" smtClean="0"/>
              <a:t>05/08/2025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088D57-7650-39E7-D08F-0C73C5C59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CDA6E-E124-903E-5D3A-4DEEB1E1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A567-40CE-4DE7-95FC-2EF58D9EA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475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B3BF5-DD7F-9B3D-FAC5-16ACA244D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84D2D-AD51-D55D-E7C3-CF5D36E3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A2C72-A46E-AF7E-0CF1-B4392C12F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542B0-D95E-CE23-F666-1953C6C1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7A8A-8F17-443D-9B01-D2153BBAF6E9}" type="datetime1">
              <a:rPr lang="en-GB" smtClean="0"/>
              <a:t>05/08/2025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8903A-D918-39E6-323B-F30CA2DD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9586E-5946-68B8-1729-199B8050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A567-40CE-4DE7-95FC-2EF58D9EA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063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730A1-0776-27C3-B3A0-2E108FC43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DE1C24-C1CC-1A7A-BC85-B6CE04E6A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16D2B-3350-D2A7-3DE5-BEF106B95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19C14-60E6-8D5D-A7C1-BA127D2C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3F11-04AA-4CA5-A187-3382AB00B660}" type="datetime1">
              <a:rPr lang="en-GB" smtClean="0"/>
              <a:t>05/08/2025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45870-A4FE-5CC5-D62B-D794009E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C64D5-571F-8153-A9A6-A64DC9E27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A567-40CE-4DE7-95FC-2EF58D9EA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420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A07B0-36FF-BA93-79A1-928EA08D5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1A021B-7D56-40B2-71E4-E30854B5C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82B0A-7C2F-04F4-9C00-956B1FC1D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67E9-7E06-4E79-89AA-9DBFBF2FD946}" type="datetime1">
              <a:rPr lang="en-GB" smtClean="0"/>
              <a:t>05/08/2025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9C23B-4EC8-157F-487F-67C19C59B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FCBE3-C32D-9075-92AF-6391325E5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A567-40CE-4DE7-95FC-2EF58D9EA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079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0BB363-CEBA-DD43-DB2F-AC8EC726C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8EFE26-33E6-3001-7A1A-1E01A0053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7DCE6-5A7F-AB20-5DBA-295C90598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A719-E743-4C53-A967-49B1EF1B1305}" type="datetime1">
              <a:rPr lang="en-GB" smtClean="0"/>
              <a:t>05/08/2025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00F98-CFEE-8E6F-2A22-760D53C9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3AD3C-32F0-CAC7-41D4-B1BF123B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A567-40CE-4DE7-95FC-2EF58D9EA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462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A7F58C7-D277-8F14-F024-4B41D20D0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9144000" cy="2286000"/>
          </a:xfr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42245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2816" y="457200"/>
            <a:ext cx="4837176" cy="1993392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CBAD6-FC79-B2BB-0B67-26429A6D4C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882" y="0"/>
            <a:ext cx="6115050" cy="6858000"/>
          </a:xfrm>
          <a:prstGeom prst="parallelogram">
            <a:avLst/>
          </a:prstGeom>
          <a:ln>
            <a:noFill/>
          </a:ln>
        </p:spPr>
        <p:txBody>
          <a:bodyPr tIns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818" y="2752344"/>
            <a:ext cx="4837174" cy="313639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4796A3-781D-5244-DAB8-2D6EE0AC3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2817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81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762000"/>
            <a:ext cx="5066250" cy="2900680"/>
          </a:xfrm>
        </p:spPr>
        <p:txBody>
          <a:bodyPr anchor="b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836803-D9E6-3DF1-3B90-1E7E677CC7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6086167" y="-22225"/>
            <a:ext cx="6080760" cy="6902450"/>
          </a:xfrm>
          <a:prstGeom prst="parallelogram">
            <a:avLst/>
          </a:prstGeom>
          <a:ln>
            <a:noFill/>
          </a:ln>
        </p:spPr>
        <p:txBody>
          <a:bodyPr lIns="0" tIns="0">
            <a:normAutofit/>
          </a:bodyPr>
          <a:lstStyle>
            <a:lvl1pPr marL="0" indent="0" algn="l">
              <a:buNone/>
              <a:defRPr sz="2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7600" y="4145280"/>
            <a:ext cx="5066250" cy="6908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200000" scaled="0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37811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425" y="466344"/>
            <a:ext cx="6241651" cy="1710354"/>
          </a:xfrm>
        </p:spPr>
        <p:txBody>
          <a:bodyPr bIns="0" anchor="ctr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1A5385-FB23-93A8-2B8F-9887244244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783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2426" y="2286000"/>
            <a:ext cx="6241650" cy="347472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1pPr>
            <a:lvl2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2pPr>
            <a:lvl3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3pPr>
            <a:lvl4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4pPr>
            <a:lvl5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25A87-9155-9E07-878F-CEC0B137C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1586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8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0203-34A8-443D-A0B0-8C6765EB1A07}" type="datetime1">
              <a:rPr lang="en-GB" smtClean="0"/>
              <a:t>05/08/2025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D38-520A-6E47-831D-FEB40697FD13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973522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43000"/>
            <a:ext cx="9144000" cy="2286000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5198"/>
            <a:ext cx="9144000" cy="683219"/>
          </a:xfrm>
          <a:gradFill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55914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577E27-B60E-C6DD-BAAF-5CCC3D59E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964CA031-27E0-D0AA-1451-A904CCF234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2024781"/>
            <a:ext cx="5212079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81FE0D7D-86B7-CCD2-A7A1-70E95846B5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220B-281A-4387-9AA7-48E3A2EAD0A9}" type="datetime1">
              <a:rPr lang="en-GB" smtClean="0"/>
              <a:t>05/08/2025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55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2DE411-9D7C-15AE-0B59-F26B2BF8C5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24781"/>
            <a:ext cx="2878394" cy="4137189"/>
          </a:xfrm>
        </p:spPr>
        <p:txBody>
          <a:bodyPr>
            <a:normAutofit/>
          </a:bodyPr>
          <a:lstStyle>
            <a:lvl1pPr marL="3429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eriod"/>
              <a:defRPr sz="1800">
                <a:latin typeface="+mn-lt"/>
              </a:defRPr>
            </a:lvl1pPr>
            <a:lvl2pPr marL="8001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eriod"/>
              <a:defRPr sz="1800">
                <a:latin typeface="+mn-lt"/>
              </a:defRPr>
            </a:lvl2pPr>
            <a:lvl3pPr marL="12573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arenR"/>
              <a:defRPr sz="1800">
                <a:latin typeface="+mn-lt"/>
              </a:defRPr>
            </a:lvl3pPr>
            <a:lvl4pPr marL="17145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arenR"/>
              <a:defRPr sz="1800">
                <a:latin typeface="+mn-lt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0FEDE7C-502F-ECFE-4136-E99206849C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E73E-6F6F-4709-8625-B263C929DE2A}" type="datetime1">
              <a:rPr lang="en-GB" smtClean="0"/>
              <a:t>05/08/2025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5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48056"/>
            <a:ext cx="6172200" cy="1581912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5F30E2A0-23EF-51B1-8ABD-00429EEA06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257063"/>
            <a:ext cx="4894006" cy="390490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15552F-C66B-341F-2D37-0389710BA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0938" y="-22225"/>
            <a:ext cx="4714875" cy="68802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8DCC6D-8B88-7BE0-7240-F743AE09E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3814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16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C3ED3BF-FF6B-07FA-72C4-F6102A8558A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6074" y="2106591"/>
            <a:ext cx="2067045" cy="3633787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483980" y="2106591"/>
            <a:ext cx="7869820" cy="40167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3B93-9DE0-4C0B-9559-2D049C8794C1}" type="datetime1">
              <a:rPr lang="en-GB" smtClean="0"/>
              <a:t>05/08/2025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11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524C1E0-92FE-D7D2-83A7-46D29A83887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7E0367-8E38-8905-DC9A-D0C376A591A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19464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D847DE-29F2-8ABB-1718-34BED4F37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0A7D-3881-46F0-9A5D-365468D21171}" type="datetime1">
              <a:rPr lang="en-GB" smtClean="0"/>
              <a:t>05/08/2025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66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13186" y="2107800"/>
            <a:ext cx="10965628" cy="39201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2D17-8700-497D-ADED-6C898FE8E99F}" type="datetime1">
              <a:rPr lang="en-GB" smtClean="0"/>
              <a:t>05/08/2025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14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6EE6F3F-63EB-5C0E-2307-3B7CBBA1C3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437" y="400485"/>
            <a:ext cx="9467127" cy="2527911"/>
          </a:xfrm>
        </p:spPr>
        <p:txBody>
          <a:bodyPr anchor="b">
            <a:noAutofit/>
          </a:bodyPr>
          <a:lstStyle>
            <a:lvl1pPr algn="ctr">
              <a:spcBef>
                <a:spcPts val="100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DA517-30B0-BC62-0422-F995FB918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2075" y="3738622"/>
            <a:ext cx="9467850" cy="2527911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14920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C8B0-AE0B-46B8-A017-1D448320A751}" type="datetime1">
              <a:rPr lang="en-GB" smtClean="0"/>
              <a:t>05/08/2025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3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78CE-EE32-46C9-A5E7-4B901F42FEB3}" type="datetime1">
              <a:rPr lang="en-GB" smtClean="0"/>
              <a:t>05/08/2025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FB4B-59BF-435F-922C-56DD39FA5C96}" type="datetime1">
              <a:rPr lang="en-GB" smtClean="0"/>
              <a:t>05/08/2025</a:t>
            </a:fld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D38-520A-6E47-831D-FEB40697FD13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9229491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03D4-B3EF-458F-883B-170608AA881F}" type="datetime1">
              <a:rPr lang="en-GB" smtClean="0"/>
              <a:t>05/08/2025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6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B580-8ECC-4204-87FB-0E95E601DB4A}" type="datetime1">
              <a:rPr lang="en-GB" smtClean="0"/>
              <a:t>05/08/2025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9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69A9-9C73-451B-AF13-2D136C70D40E}" type="datetime1">
              <a:rPr lang="en-GB" smtClean="0"/>
              <a:t>05/08/2025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CB29-8A81-4077-92F5-6A973EDD9482}" type="datetime1">
              <a:rPr lang="en-GB" smtClean="0"/>
              <a:t>05/08/2025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8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01F5-2D33-43EE-9CB1-B815C47BA116}" type="datetime1">
              <a:rPr lang="en-GB" smtClean="0"/>
              <a:t>05/08/2025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9E59-1C20-4EFC-960A-39C5B6BC0443}" type="datetime1">
              <a:rPr lang="en-GB" smtClean="0"/>
              <a:t>05/08/2025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2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26ED-23E1-479A-91BD-BF829343003D}" type="datetime1">
              <a:rPr lang="en-GB" smtClean="0"/>
              <a:t>05/08/2025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6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EC1A-DDDF-488E-8731-37A40119FE0C}" type="datetime1">
              <a:rPr lang="en-GB" smtClean="0"/>
              <a:t>05/08/2025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6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9E8D-F36F-432F-BD69-FD7D320EE126}" type="datetime1">
              <a:rPr lang="en-GB" smtClean="0"/>
              <a:t>05/08/2025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351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E7B5-5726-496E-9712-19EF8BC06646}" type="datetime1">
              <a:rPr lang="en-GB" smtClean="0"/>
              <a:t>05/08/2025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1040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9660-52B7-4051-9BF9-33C93CBAB8CF}" type="datetime1">
              <a:rPr lang="en-GB" smtClean="0"/>
              <a:t>05/08/2025</a:t>
            </a:fld>
            <a:endParaRPr lang="en-K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D38-520A-6E47-831D-FEB40697FD13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8859965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0C8D-93FE-4C6F-97DE-038FB66EFF9D}" type="datetime1">
              <a:rPr lang="en-GB" smtClean="0"/>
              <a:t>05/08/2025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453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067E-2F5F-49AC-B127-493C440BF41C}" type="datetime1">
              <a:rPr lang="en-GB" smtClean="0"/>
              <a:t>05/08/2025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14040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48AC-B521-4310-9848-E909CAA31F7F}" type="datetime1">
              <a:rPr lang="en-GB" smtClean="0"/>
              <a:t>05/08/2025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91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1901-BB1D-49A0-9DCA-20CECE3962B8}" type="datetime1">
              <a:rPr lang="en-GB" smtClean="0"/>
              <a:t>05/08/2025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0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2125-0AB7-4D5C-8275-78F23D409D50}" type="datetime1">
              <a:rPr lang="en-GB" smtClean="0"/>
              <a:t>05/08/2025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1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38300" y="301117"/>
            <a:ext cx="10067925" cy="61912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THE KENYA NATIONAL EXAMINATIONS COUNCIL</a:t>
            </a:r>
          </a:p>
        </p:txBody>
      </p:sp>
      <p:pic>
        <p:nvPicPr>
          <p:cNvPr id="8" name="Picture 1" descr="KNEC 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8" y="0"/>
            <a:ext cx="1255651" cy="143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KNEC 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0" y="6203298"/>
            <a:ext cx="571500" cy="65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1005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5C196-B079-9DD1-9459-4FC4E797C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2A76B-300E-00D5-7AB6-064F9812E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6DF7B-984C-FECA-8819-859D615EB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B1F5-5FC6-4299-A273-EFE61E1C919B}" type="datetime1">
              <a:rPr lang="en-GB" smtClean="0"/>
              <a:t>05/08/2025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133C5-38E4-3737-9851-C0535457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4E413-BDDC-B688-10FD-A696818A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F52-FD3E-45C2-8A27-0EFD822EA95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373888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1A531-8A06-ADCB-374F-E750EEA3C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620D8-AE03-7201-FAC8-66C5B3ADC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71FEA-9FC6-E854-E4CF-287ED8DE4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5786-AD1F-48EE-9769-345D4D4C96F3}" type="datetime1">
              <a:rPr lang="en-GB" smtClean="0"/>
              <a:t>05/08/2025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B880E-4FB1-E01B-4B91-3E26FB4D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5CF99-1D6A-71B3-6683-CDE4A9B3C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F52-FD3E-45C2-8A27-0EFD822EA95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0889356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8AC5-3975-0B16-F00C-E7BDE14FF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0E6A0-C922-E056-531F-F43A6284C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34A13-8904-780C-FC72-BA9604A74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19EE-C78C-4B2A-B950-9D6E9D8CDD9E}" type="datetime1">
              <a:rPr lang="en-GB" smtClean="0"/>
              <a:t>05/08/2025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5301C-AEDA-5B9C-659D-77E51755E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AA14B-7DFA-EBCF-5C4E-B12367E6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F52-FD3E-45C2-8A27-0EFD822EA95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757533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358C-D700-14C0-FEA3-5D4066354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FC051-295D-86F1-FE25-CF90F45A2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74669-00C0-F026-A62C-BA4024704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4B7CC-508E-CB3A-D27D-C2998806B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F4AB-90BC-40FC-9C56-150819B10E23}" type="datetime1">
              <a:rPr lang="en-GB" smtClean="0"/>
              <a:t>05/08/2025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18189-B619-CAA1-6F2E-12E51E986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93A87-3829-D90B-C77F-1C351AE4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F52-FD3E-45C2-8A27-0EFD822EA95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3513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EE81-B811-4AEC-9A68-466BB3E09DE9}" type="datetime1">
              <a:rPr lang="en-GB" smtClean="0"/>
              <a:t>05/08/2025</a:t>
            </a:fld>
            <a:endParaRPr lang="en-K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D38-520A-6E47-831D-FEB40697FD13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9543433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3CCBC-F70A-4C19-0FEB-C99A753A6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BF332-F45B-A214-8842-9FCCCEE83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EA41B2-BE53-C487-84A1-6C7072A85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83FC2-469A-10FA-7F19-5A107FA2E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98C617-683E-FD8F-9EC5-B3400C7B1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C2B845-0456-3992-24EE-55E04CB46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0BE8-B3C2-47B4-8EEC-4BB1CC0A2F0D}" type="datetime1">
              <a:rPr lang="en-GB" smtClean="0"/>
              <a:t>05/08/2025</a:t>
            </a:fld>
            <a:endParaRPr lang="en-K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4472B2-33CA-A349-25F0-97EE54D3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BA0640-21AC-92E5-F80B-34CE4759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F52-FD3E-45C2-8A27-0EFD822EA95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5555458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7F169-0E10-CDBD-F641-C80C488BC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3DCBD3-AC99-5891-2366-F7BA10FEA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B012-6296-4ABE-B320-7D64757F9718}" type="datetime1">
              <a:rPr lang="en-GB" smtClean="0"/>
              <a:t>05/08/2025</a:t>
            </a:fld>
            <a:endParaRPr lang="en-K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4FA3B-BB9D-0204-E2FA-534FEC850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7C541-21C6-E2DF-4A52-B4051807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F52-FD3E-45C2-8A27-0EFD822EA95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7508130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1298D4-1F10-A94F-67E3-62EA86B28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B9A7-17BB-47B9-9B0D-EE75EC7AA824}" type="datetime1">
              <a:rPr lang="en-GB" smtClean="0"/>
              <a:t>05/08/2025</a:t>
            </a:fld>
            <a:endParaRPr lang="en-K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93866-03C4-FA3B-9667-A5D90B47B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99233-D769-E7F6-E7C8-FEE59F0A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F52-FD3E-45C2-8A27-0EFD822EA95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9791036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EAFC6-D066-7883-F2B0-50B365AC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349CA-CD81-FB6E-30D0-77C14086C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1C961-3825-7C38-20C5-6C73936FD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63A35-DC13-6B2D-E0E0-3DAB8643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FF19-6295-460A-B69B-651BF5CC64D4}" type="datetime1">
              <a:rPr lang="en-GB" smtClean="0"/>
              <a:t>05/08/2025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6D465-5E0E-6AEE-D430-1941FFEB3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ABA1A-290B-9449-1C28-7CEE2F3AF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F52-FD3E-45C2-8A27-0EFD822EA95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1378934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C7BBC-D277-FAD0-EA6E-ABB171C85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CBDE8B-57DA-9FF9-E5D2-123661C3B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0AEF0-48B2-E748-AF66-048C1AB9C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F83DC-99C0-109E-1D30-AE4F61A52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89E5-774D-4E0A-9F19-C3C079F72EED}" type="datetime1">
              <a:rPr lang="en-GB" smtClean="0"/>
              <a:t>05/08/2025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D6A8D-BBF1-1C9F-2955-413B004D0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E8EBD-35D1-F1E4-DDD3-6AB8B7F6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F52-FD3E-45C2-8A27-0EFD822EA95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2501234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246FC-82E4-7D2E-CBB4-A86300310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D61CC-6592-0C38-37DA-910F4BC0D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1709E-21C3-DC93-37B8-420150E2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030A-D2AD-47E1-A521-F1757E07CBD8}" type="datetime1">
              <a:rPr lang="en-GB" smtClean="0"/>
              <a:t>05/08/2025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0BD63-000F-1B06-B301-36081B57D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B44BC-257C-EDAE-80AC-58AC864B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F52-FD3E-45C2-8A27-0EFD822EA95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5434461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03A076-FAAA-4892-2D15-74BD9A503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06BE4-68DE-9746-89DB-5A8070D3A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C0776-C283-DE15-9E60-78BDCEF06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FBA5-D2E2-4850-9AFC-A46A013A264C}" type="datetime1">
              <a:rPr lang="en-GB" smtClean="0"/>
              <a:t>05/08/2025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D5889-64F8-B048-4B30-5CACB36B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B87F8-966D-96EA-0233-ED774EC5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F52-FD3E-45C2-8A27-0EFD822EA95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69534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2C01-9C63-480E-94F8-06B2AACB29A3}" type="datetime1">
              <a:rPr lang="en-GB" smtClean="0"/>
              <a:t>05/08/2025</a:t>
            </a:fld>
            <a:endParaRPr lang="en-K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D38-520A-6E47-831D-FEB40697FD13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84892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A7D-A4BE-49C3-8FB3-8C1F740DCE8F}" type="datetime1">
              <a:rPr lang="en-GB" smtClean="0"/>
              <a:t>05/08/2025</a:t>
            </a:fld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D38-520A-6E47-831D-FEB40697FD13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47181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A8D1E-8BCE-44CE-BE69-F2EC6E8A8880}" type="datetime1">
              <a:rPr lang="en-GB" smtClean="0"/>
              <a:t>05/08/2025</a:t>
            </a:fld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D38-520A-6E47-831D-FEB40697FD13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69648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43424-9CC7-4362-A175-92EC3CED238E}" type="datetime1">
              <a:rPr lang="en-GB" smtClean="0"/>
              <a:t>05/08/2025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6AD38-520A-6E47-831D-FEB40697FD13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3087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649" r:id="rId13"/>
    <p:sldLayoutId id="2147483661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BD6F83-8E37-865F-4E85-9150C1D6E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4CDFF-5C58-0E9B-0CD3-4660D6BEA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88EA9-DECE-3482-C319-381EB0F05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D4302D-DA29-4471-A24A-B7464C1D818C}" type="datetime1">
              <a:rPr lang="en-GB" smtClean="0"/>
              <a:t>05/08/2025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1E291-53DA-4B8D-7C9F-877ED1577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7473C-02AD-C234-119C-30247C3E1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2DA567-40CE-4DE7-95FC-2EF58D9EA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17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D978D6-16F7-4B4F-AF71-4D06F713CC24}" type="datetime1">
              <a:rPr lang="en-GB" smtClean="0"/>
              <a:t>05/08/2025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4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16B6F-C495-4491-B3DB-E3C50F0579AE}" type="datetime1">
              <a:rPr lang="en-GB" smtClean="0"/>
              <a:t>05/08/2025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1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0DED7E-0C18-840A-57A8-18D4DA3FC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8CA90-4282-E762-1769-C753A5E30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AF93F-1064-DCEB-AEA8-E9591A257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625BAB-F383-426E-A50B-7872EC2126FA}" type="datetime1">
              <a:rPr lang="en-GB" smtClean="0"/>
              <a:t>05/08/2025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74B4B-5440-2C32-BC46-AA624ACF1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8329C-58B5-4041-FD44-10E4A3795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904F52-FD3E-45C2-8A27-0EFD822EA95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57359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/>
          <p:nvPr/>
        </p:nvSpPr>
        <p:spPr>
          <a:xfrm>
            <a:off x="1524000" y="2617076"/>
            <a:ext cx="9980613" cy="37430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8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98B24-1D56-B710-AAA7-553F79EBD483}"/>
              </a:ext>
            </a:extLst>
          </p:cNvPr>
          <p:cNvSpPr txBox="1"/>
          <p:nvPr/>
        </p:nvSpPr>
        <p:spPr>
          <a:xfrm>
            <a:off x="687387" y="1846779"/>
            <a:ext cx="11271731" cy="3546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" marR="0" lvl="0" indent="-635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 b="1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COMPETENCY BASED ASSESSMENT FRAMEWORK</a:t>
            </a:r>
            <a:endParaRPr lang="en-GB" sz="3200" b="1" i="0" u="none" strike="noStrike" cap="none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5" marR="0" lvl="0" indent="-635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A PAPER PRESENTED DURING  </a:t>
            </a:r>
            <a:endParaRPr lang="en-GB" sz="3600" b="1" i="0" u="none" strike="noStrike" cap="none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  <a:p>
            <a:pPr marL="635" marR="0" lvl="0" indent="-635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SENIOR SCHOOL TEACHERS RETOOLING </a:t>
            </a:r>
            <a:endParaRPr lang="en-GB" sz="3600" b="1" i="0" u="none" strike="noStrike" cap="none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  <a:p>
            <a:pPr marL="635" marR="0" lvl="0" indent="-635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  <a:p>
            <a:pPr marL="635" marR="0" lvl="0" indent="-635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AUGUST</a:t>
            </a:r>
            <a:r>
              <a:rPr lang="en-GB" sz="2800" b="1" i="0" u="none" strike="noStrik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2025</a:t>
            </a:r>
            <a:endParaRPr lang="en-GB" sz="2800" b="0" i="0" u="none" strike="noStrike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801C62D-0DDF-4CE8-CF6C-510F1AEA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027"/>
            <a:ext cx="6987209" cy="874644"/>
          </a:xfrm>
          <a:solidFill>
            <a:srgbClr val="FEFBD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(e) Assessment framework</a:t>
            </a:r>
            <a:endParaRPr lang="en-KE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C0DD7D-FF28-A62B-BB97-6D32C83816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946" b="5858"/>
          <a:stretch>
            <a:fillRect/>
          </a:stretch>
        </p:blipFill>
        <p:spPr>
          <a:xfrm>
            <a:off x="6728791" y="287294"/>
            <a:ext cx="5463209" cy="6283412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1FE96-EFD1-6674-B319-215117205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F114-E368-4F3F-B8EF-6389D0A45C9F}" type="datetime1">
              <a:rPr lang="en-GB" smtClean="0"/>
              <a:t>05/08/2025</a:t>
            </a:fld>
            <a:endParaRPr lang="en-K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29BCC-2166-1DAB-078B-845F8098F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D38-520A-6E47-831D-FEB40697FD13}" type="slidenum">
              <a:rPr lang="en-KE" smtClean="0"/>
              <a:t>10</a:t>
            </a:fld>
            <a:endParaRPr lang="en-KE"/>
          </a:p>
        </p:txBody>
      </p:sp>
      <p:graphicFrame>
        <p:nvGraphicFramePr>
          <p:cNvPr id="9" name="TextBox 5">
            <a:extLst>
              <a:ext uri="{FF2B5EF4-FFF2-40B4-BE49-F238E27FC236}">
                <a16:creationId xmlns:a16="http://schemas.microsoft.com/office/drawing/2014/main" id="{4AD5F053-B224-87AC-95A5-43D4AEE7B6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6334985"/>
              </p:ext>
            </p:extLst>
          </p:nvPr>
        </p:nvGraphicFramePr>
        <p:xfrm>
          <a:off x="124239" y="1033671"/>
          <a:ext cx="6862970" cy="517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4640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61601-E7F1-4DFB-3E2E-F413B64F8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02" y="1412489"/>
            <a:ext cx="3510465" cy="2156621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Principles of CBA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42111-B259-3C84-AB53-42B05DEAAF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69461" y="0"/>
            <a:ext cx="1222538" cy="60350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52550963-EFC6-4C5E-BD60-A6F82C486293}" type="datetime1">
              <a:rPr lang="en-GB" sz="1100" smtClean="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05/08/2025</a:t>
            </a:fld>
            <a:endParaRPr lang="en-GB" sz="11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92676-EBAA-25B1-1CAB-0B602755E2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2228" y="603504"/>
            <a:ext cx="3892845" cy="5786410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Validity</a:t>
            </a:r>
          </a:p>
          <a:p>
            <a:pPr marL="0" indent="0">
              <a:buNone/>
            </a:pPr>
            <a:r>
              <a:rPr lang="en-US" sz="2000" dirty="0"/>
              <a:t>Accurately measures what it intends to measure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Reliability </a:t>
            </a:r>
          </a:p>
          <a:p>
            <a:pPr marL="0" indent="0">
              <a:buNone/>
            </a:pPr>
            <a:r>
              <a:rPr lang="en-US" sz="2000" dirty="0"/>
              <a:t>Consistency in producing identical results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Fairness </a:t>
            </a:r>
          </a:p>
          <a:p>
            <a:pPr marL="0" indent="0">
              <a:buNone/>
            </a:pPr>
            <a:r>
              <a:rPr lang="en-US" sz="2000" dirty="0"/>
              <a:t>Equality, equity and justice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Flexibility</a:t>
            </a:r>
          </a:p>
          <a:p>
            <a:pPr marL="0" indent="0">
              <a:buNone/>
            </a:pPr>
            <a:r>
              <a:rPr lang="en-US" sz="2000" dirty="0"/>
              <a:t>Responsive to needs of the situation and learner</a:t>
            </a:r>
          </a:p>
          <a:p>
            <a:r>
              <a:rPr lang="en-US" sz="2000" b="1" dirty="0"/>
              <a:t>Accessibility </a:t>
            </a:r>
          </a:p>
          <a:p>
            <a:pPr marL="0" indent="0">
              <a:buNone/>
            </a:pPr>
            <a:r>
              <a:rPr lang="en-US" sz="2000" dirty="0"/>
              <a:t>Accommodate all learners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Practicability</a:t>
            </a:r>
          </a:p>
          <a:p>
            <a:pPr marL="0" indent="0">
              <a:buNone/>
            </a:pPr>
            <a:r>
              <a:rPr lang="en-US" sz="2000" dirty="0"/>
              <a:t>Economy of time, effort and cost</a:t>
            </a:r>
          </a:p>
          <a:p>
            <a:endParaRPr lang="en-US" sz="13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76A7E-7CAB-DE2F-D77C-F9019EA2E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3" y="740229"/>
            <a:ext cx="3740395" cy="5036104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Authenticity</a:t>
            </a:r>
          </a:p>
          <a:p>
            <a:pPr marL="0" indent="0">
              <a:buNone/>
            </a:pPr>
            <a:r>
              <a:rPr lang="en-US" sz="2000" dirty="0"/>
              <a:t>Assessment tasks should relate to real life experiences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Sufficiency</a:t>
            </a:r>
          </a:p>
          <a:p>
            <a:pPr marL="0" indent="0">
              <a:buNone/>
            </a:pPr>
            <a:r>
              <a:rPr lang="en-US" sz="2000" dirty="0"/>
              <a:t>Sufficient evidence to reach an assessment decision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Timely feedback</a:t>
            </a:r>
          </a:p>
          <a:p>
            <a:pPr marL="0" indent="0">
              <a:buNone/>
            </a:pPr>
            <a:r>
              <a:rPr lang="en-US" sz="2000" dirty="0"/>
              <a:t>Immediate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Collaboration</a:t>
            </a:r>
          </a:p>
          <a:p>
            <a:pPr marL="0" indent="0">
              <a:buNone/>
            </a:pPr>
            <a:r>
              <a:rPr lang="en-US" sz="2000" dirty="0"/>
              <a:t>Involves self, peer and teacher assessment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Currency</a:t>
            </a:r>
          </a:p>
          <a:p>
            <a:pPr marL="0" indent="0">
              <a:buNone/>
            </a:pPr>
            <a:r>
              <a:rPr lang="en-US" sz="2000" dirty="0"/>
              <a:t>Recognition of current competencies</a:t>
            </a:r>
          </a:p>
          <a:p>
            <a:endParaRPr 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BE1F1-9EE0-4683-649C-487F3169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9461" y="6080241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322DA567-40CE-4DE7-95FC-2EF58D9EA636}" type="slidenum">
              <a:rPr lang="en-GB" smtClean="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11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8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23F246-8BD0-9167-D284-2BBBD53579E5}"/>
              </a:ext>
            </a:extLst>
          </p:cNvPr>
          <p:cNvSpPr/>
          <p:nvPr/>
        </p:nvSpPr>
        <p:spPr>
          <a:xfrm>
            <a:off x="477078" y="1620078"/>
            <a:ext cx="11400183" cy="218660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6EEF6F-A250-C52A-A554-16EFAFBE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6" y="1331843"/>
            <a:ext cx="11300791" cy="2633870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Aft>
                <a:spcPts val="600"/>
              </a:spcAft>
              <a:defRPr/>
            </a:pP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What types of assessments are administered by KNEC under the CBA framework do you know of? </a:t>
            </a:r>
            <a:endParaRPr lang="en-KE" sz="3600" b="1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40DFB0-DB11-7E33-E032-DE927CAA119E}"/>
              </a:ext>
            </a:extLst>
          </p:cNvPr>
          <p:cNvSpPr txBox="1"/>
          <p:nvPr/>
        </p:nvSpPr>
        <p:spPr>
          <a:xfrm>
            <a:off x="2343149" y="293293"/>
            <a:ext cx="60976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805" marR="0" lvl="0" indent="-90805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D9A7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Activity 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F9E3A4-C681-1F69-B186-7ED5D9FD0B2D}"/>
              </a:ext>
            </a:extLst>
          </p:cNvPr>
          <p:cNvSpPr txBox="1"/>
          <p:nvPr/>
        </p:nvSpPr>
        <p:spPr>
          <a:xfrm>
            <a:off x="1242392" y="5436704"/>
            <a:ext cx="10287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00FF"/>
                </a:solidFill>
                <a:latin typeface="Albertus Medium" panose="020E0602030304020304" pitchFamily="34" charset="0"/>
              </a:rPr>
              <a:t>Invite a few randomly selected participants to briefly share their personal experiences</a:t>
            </a:r>
            <a:endParaRPr lang="en-KE" sz="2800" b="1" dirty="0">
              <a:solidFill>
                <a:srgbClr val="0000FF"/>
              </a:solidFill>
              <a:latin typeface="Albertus Medium" panose="020E06020303040203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D34B33-865A-6CC2-3AB4-99DBD80A8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8853-BCC0-4A41-9E65-980BBB53F3A5}" type="datetime1">
              <a:rPr lang="en-GB" smtClean="0"/>
              <a:t>05/08/2025</a:t>
            </a:fld>
            <a:endParaRPr lang="en-K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316C6-66B0-A1E6-AC3D-EFA08F141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D38-520A-6E47-831D-FEB40697FD13}" type="slidenum">
              <a:rPr lang="en-KE" smtClean="0"/>
              <a:t>12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727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EB6F49-8B93-5593-80AF-97380FDF6E8B}"/>
              </a:ext>
            </a:extLst>
          </p:cNvPr>
          <p:cNvSpPr txBox="1">
            <a:spLocks/>
          </p:cNvSpPr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Organization of CBA </a:t>
            </a: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Age-Based Curriculum </a:t>
            </a:r>
            <a:br>
              <a:rPr kumimoji="0" lang="en-US" sz="5000" b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endParaRPr kumimoji="0" lang="en-US" sz="5000" b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4CC4EB-91E5-AEA8-9046-1747A76ED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3" y="178920"/>
            <a:ext cx="11992304" cy="650015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5266A2-6BAA-C2E2-0CDE-47090581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9751-0EBB-4696-AD41-D9B08BCA70DA}" type="datetime1">
              <a:rPr lang="en-GB" smtClean="0"/>
              <a:t>05/08/2025</a:t>
            </a:fld>
            <a:endParaRPr lang="en-K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46EA24-274A-E096-AB05-A37DAF6BF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D38-520A-6E47-831D-FEB40697FD13}" type="slidenum">
              <a:rPr lang="en-KE" smtClean="0"/>
              <a:t>14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922327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67C067-4AD6-BAE4-5A22-AF1C8D2B9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4893"/>
            <a:ext cx="12034344" cy="670821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CB0E9D-5779-730B-BD1F-F3461E15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D7D5-079B-4ED5-A00D-223BBE90F5FD}" type="datetime1">
              <a:rPr lang="en-GB" smtClean="0"/>
              <a:t>05/08/2025</a:t>
            </a:fld>
            <a:endParaRPr lang="en-K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A889A3-FB61-5B4C-8B06-CF7DE8C6F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D38-520A-6E47-831D-FEB40697FD13}" type="slidenum">
              <a:rPr lang="en-KE" smtClean="0"/>
              <a:t>15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477967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96861D-17AA-B49F-9AEC-E574BE086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7A3D1-4D7D-EE35-B28F-A0B154F6D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Organisation of CBA Stage-Based Curriculum </a:t>
            </a:r>
            <a:br>
              <a:rPr lang="en-US" sz="5000" dirty="0"/>
            </a:b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73794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60DFA0-0451-7E46-A0A3-F16DD2443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63" y="105583"/>
            <a:ext cx="10702643" cy="663139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E12DFF-2502-C4E3-BF78-0883B36F9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F943-148A-4D23-AF8E-36B2CA240725}" type="datetime1">
              <a:rPr lang="en-GB" smtClean="0"/>
              <a:t>05/08/2025</a:t>
            </a:fld>
            <a:endParaRPr lang="en-K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D6E6A1-3009-B3B2-1304-0C80E9554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D38-520A-6E47-831D-FEB40697FD13}" type="slidenum">
              <a:rPr lang="en-KE" smtClean="0"/>
              <a:t>17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053249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2B34A4-5D11-6E06-A0BC-F481159F5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04" y="80682"/>
            <a:ext cx="10530067" cy="680781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95C1E0-A5B3-31EA-C7DC-F96EA1944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E901-624E-4CB0-ADC4-C1B216D47A59}" type="datetime1">
              <a:rPr lang="en-GB" smtClean="0"/>
              <a:t>05/08/2025</a:t>
            </a:fld>
            <a:endParaRPr lang="en-K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BEE71-AEE6-0C83-7B38-65EBD6A0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D38-520A-6E47-831D-FEB40697FD13}" type="slidenum">
              <a:rPr lang="en-KE" smtClean="0"/>
              <a:t>18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129037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972185" y="629859"/>
            <a:ext cx="11083979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b="1" dirty="0">
                <a:solidFill>
                  <a:srgbClr val="FF0000"/>
                </a:solidFill>
              </a:rPr>
              <a:t>     </a:t>
            </a:r>
            <a:r>
              <a:rPr lang="en" sz="54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600" b="1" cap="none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Junior School Assessment structure</a:t>
            </a:r>
            <a:endParaRPr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10413813" y="3258311"/>
            <a:ext cx="976004" cy="1093462"/>
          </a:xfrm>
          <a:custGeom>
            <a:avLst/>
            <a:gdLst/>
            <a:ahLst/>
            <a:cxnLst/>
            <a:rect l="l" t="t" r="r" b="b"/>
            <a:pathLst>
              <a:path w="45375" h="23563" extrusionOk="0">
                <a:moveTo>
                  <a:pt x="0" y="0"/>
                </a:moveTo>
                <a:lnTo>
                  <a:pt x="0" y="23563"/>
                </a:lnTo>
                <a:lnTo>
                  <a:pt x="33599" y="23563"/>
                </a:lnTo>
                <a:cubicBezTo>
                  <a:pt x="40100" y="23563"/>
                  <a:pt x="45375" y="18288"/>
                  <a:pt x="45375" y="11788"/>
                </a:cubicBezTo>
                <a:cubicBezTo>
                  <a:pt x="45375" y="5275"/>
                  <a:pt x="40100" y="0"/>
                  <a:pt x="33599" y="0"/>
                </a:cubicBez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rPr>
              <a:t>100%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  <p:grpSp>
        <p:nvGrpSpPr>
          <p:cNvPr id="132" name="Google Shape;132;p16"/>
          <p:cNvGrpSpPr/>
          <p:nvPr/>
        </p:nvGrpSpPr>
        <p:grpSpPr>
          <a:xfrm>
            <a:off x="1861184" y="1034724"/>
            <a:ext cx="2389795" cy="2886873"/>
            <a:chOff x="5288732" y="1092505"/>
            <a:chExt cx="1792346" cy="2165155"/>
          </a:xfrm>
        </p:grpSpPr>
        <p:sp>
          <p:nvSpPr>
            <p:cNvPr id="134" name="Google Shape;134;p16"/>
            <p:cNvSpPr/>
            <p:nvPr/>
          </p:nvSpPr>
          <p:spPr>
            <a:xfrm>
              <a:off x="5790770" y="2445095"/>
              <a:ext cx="1290308" cy="812565"/>
            </a:xfrm>
            <a:custGeom>
              <a:avLst/>
              <a:gdLst/>
              <a:ahLst/>
              <a:cxnLst/>
              <a:rect l="l" t="t" r="r" b="b"/>
              <a:pathLst>
                <a:path w="49615" h="23563" extrusionOk="0">
                  <a:moveTo>
                    <a:pt x="1" y="0"/>
                  </a:moveTo>
                  <a:cubicBezTo>
                    <a:pt x="4621" y="1917"/>
                    <a:pt x="7871" y="6477"/>
                    <a:pt x="7871" y="11788"/>
                  </a:cubicBezTo>
                  <a:cubicBezTo>
                    <a:pt x="7871" y="17098"/>
                    <a:pt x="4621" y="21646"/>
                    <a:pt x="1" y="23563"/>
                  </a:cubicBezTo>
                  <a:lnTo>
                    <a:pt x="37827" y="23563"/>
                  </a:lnTo>
                  <a:cubicBezTo>
                    <a:pt x="44340" y="23563"/>
                    <a:pt x="49614" y="18288"/>
                    <a:pt x="49614" y="11788"/>
                  </a:cubicBezTo>
                  <a:cubicBezTo>
                    <a:pt x="49614" y="5275"/>
                    <a:pt x="44340" y="0"/>
                    <a:pt x="3782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26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Grade 8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26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(SBA)</a:t>
              </a:r>
              <a:endParaRPr kumimoji="0" sz="22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7" name="Google Shape;137;p16"/>
            <p:cNvSpPr txBox="1"/>
            <p:nvPr/>
          </p:nvSpPr>
          <p:spPr>
            <a:xfrm>
              <a:off x="5288732" y="1092505"/>
              <a:ext cx="13059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6" name="Google Shape;146;p16"/>
          <p:cNvGrpSpPr/>
          <p:nvPr/>
        </p:nvGrpSpPr>
        <p:grpSpPr>
          <a:xfrm>
            <a:off x="2545058" y="3982691"/>
            <a:ext cx="1755828" cy="1914643"/>
            <a:chOff x="4622519" y="2531268"/>
            <a:chExt cx="1316872" cy="1435982"/>
          </a:xfrm>
        </p:grpSpPr>
        <p:sp>
          <p:nvSpPr>
            <p:cNvPr id="148" name="Google Shape;148;p16"/>
            <p:cNvSpPr/>
            <p:nvPr/>
          </p:nvSpPr>
          <p:spPr>
            <a:xfrm>
              <a:off x="4622519" y="2531268"/>
              <a:ext cx="1316872" cy="812565"/>
            </a:xfrm>
            <a:custGeom>
              <a:avLst/>
              <a:gdLst/>
              <a:ahLst/>
              <a:cxnLst/>
              <a:rect l="l" t="t" r="r" b="b"/>
              <a:pathLst>
                <a:path w="49614" h="23563" extrusionOk="0">
                  <a:moveTo>
                    <a:pt x="0" y="0"/>
                  </a:moveTo>
                  <a:cubicBezTo>
                    <a:pt x="4620" y="1917"/>
                    <a:pt x="7870" y="6477"/>
                    <a:pt x="7870" y="11788"/>
                  </a:cubicBezTo>
                  <a:cubicBezTo>
                    <a:pt x="7870" y="17098"/>
                    <a:pt x="4620" y="21646"/>
                    <a:pt x="0" y="23563"/>
                  </a:cubicBezTo>
                  <a:lnTo>
                    <a:pt x="37826" y="23563"/>
                  </a:lnTo>
                  <a:cubicBezTo>
                    <a:pt x="44339" y="23563"/>
                    <a:pt x="49614" y="18288"/>
                    <a:pt x="49614" y="11788"/>
                  </a:cubicBezTo>
                  <a:cubicBezTo>
                    <a:pt x="49614" y="5275"/>
                    <a:pt x="44339" y="0"/>
                    <a:pt x="3782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26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Grade 7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26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(SBA)</a:t>
              </a:r>
              <a:endParaRPr kumimoji="0" sz="22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5668275" y="394520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3"/>
                    <a:pt x="0" y="441"/>
                  </a:cubicBezTo>
                  <a:cubicBezTo>
                    <a:pt x="0" y="691"/>
                    <a:pt x="203" y="881"/>
                    <a:pt x="441" y="881"/>
                  </a:cubicBezTo>
                  <a:cubicBezTo>
                    <a:pt x="691" y="881"/>
                    <a:pt x="881" y="691"/>
                    <a:pt x="881" y="441"/>
                  </a:cubicBezTo>
                  <a:cubicBezTo>
                    <a:pt x="881" y="203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5712325" y="3945200"/>
              <a:ext cx="22350" cy="22050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1" y="0"/>
                  </a:moveTo>
                  <a:cubicBezTo>
                    <a:pt x="203" y="0"/>
                    <a:pt x="0" y="203"/>
                    <a:pt x="0" y="441"/>
                  </a:cubicBezTo>
                  <a:cubicBezTo>
                    <a:pt x="0" y="691"/>
                    <a:pt x="203" y="881"/>
                    <a:pt x="441" y="881"/>
                  </a:cubicBezTo>
                  <a:cubicBezTo>
                    <a:pt x="691" y="881"/>
                    <a:pt x="893" y="691"/>
                    <a:pt x="893" y="441"/>
                  </a:cubicBezTo>
                  <a:cubicBezTo>
                    <a:pt x="893" y="203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5756675" y="394520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191" y="0"/>
                    <a:pt x="0" y="203"/>
                    <a:pt x="0" y="441"/>
                  </a:cubicBezTo>
                  <a:cubicBezTo>
                    <a:pt x="0" y="691"/>
                    <a:pt x="191" y="881"/>
                    <a:pt x="441" y="881"/>
                  </a:cubicBezTo>
                  <a:cubicBezTo>
                    <a:pt x="679" y="881"/>
                    <a:pt x="881" y="691"/>
                    <a:pt x="881" y="441"/>
                  </a:cubicBezTo>
                  <a:cubicBezTo>
                    <a:pt x="881" y="203"/>
                    <a:pt x="679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5800725" y="394520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191" y="0"/>
                    <a:pt x="1" y="203"/>
                    <a:pt x="1" y="441"/>
                  </a:cubicBezTo>
                  <a:cubicBezTo>
                    <a:pt x="1" y="691"/>
                    <a:pt x="191" y="881"/>
                    <a:pt x="441" y="881"/>
                  </a:cubicBezTo>
                  <a:cubicBezTo>
                    <a:pt x="679" y="881"/>
                    <a:pt x="882" y="691"/>
                    <a:pt x="882" y="441"/>
                  </a:cubicBezTo>
                  <a:cubicBezTo>
                    <a:pt x="882" y="203"/>
                    <a:pt x="679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6" name="Google Shape;156;p16"/>
          <p:cNvGrpSpPr/>
          <p:nvPr/>
        </p:nvGrpSpPr>
        <p:grpSpPr>
          <a:xfrm>
            <a:off x="6621267" y="3415293"/>
            <a:ext cx="3585389" cy="3039511"/>
            <a:chOff x="7027832" y="2498306"/>
            <a:chExt cx="2532787" cy="2177595"/>
          </a:xfrm>
        </p:grpSpPr>
        <p:sp>
          <p:nvSpPr>
            <p:cNvPr id="157" name="Google Shape;157;p16"/>
            <p:cNvSpPr/>
            <p:nvPr/>
          </p:nvSpPr>
          <p:spPr>
            <a:xfrm>
              <a:off x="7829078" y="3142509"/>
              <a:ext cx="318638" cy="1094659"/>
            </a:xfrm>
            <a:custGeom>
              <a:avLst/>
              <a:gdLst/>
              <a:ahLst/>
              <a:cxnLst/>
              <a:rect l="l" t="t" r="r" b="b"/>
              <a:pathLst>
                <a:path w="9204" h="44804" extrusionOk="0">
                  <a:moveTo>
                    <a:pt x="7096" y="0"/>
                  </a:moveTo>
                  <a:cubicBezTo>
                    <a:pt x="2810" y="2143"/>
                    <a:pt x="0" y="6549"/>
                    <a:pt x="0" y="11514"/>
                  </a:cubicBezTo>
                  <a:lnTo>
                    <a:pt x="0" y="44803"/>
                  </a:lnTo>
                  <a:lnTo>
                    <a:pt x="2179" y="44803"/>
                  </a:lnTo>
                  <a:lnTo>
                    <a:pt x="2179" y="11514"/>
                  </a:lnTo>
                  <a:cubicBezTo>
                    <a:pt x="2179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7027832" y="2498306"/>
              <a:ext cx="1240350" cy="763519"/>
            </a:xfrm>
            <a:custGeom>
              <a:avLst/>
              <a:gdLst/>
              <a:ahLst/>
              <a:cxnLst/>
              <a:rect l="l" t="t" r="r" b="b"/>
              <a:pathLst>
                <a:path w="49614" h="23563" extrusionOk="0">
                  <a:moveTo>
                    <a:pt x="1" y="0"/>
                  </a:moveTo>
                  <a:cubicBezTo>
                    <a:pt x="4620" y="1917"/>
                    <a:pt x="7871" y="6477"/>
                    <a:pt x="7871" y="11788"/>
                  </a:cubicBezTo>
                  <a:cubicBezTo>
                    <a:pt x="7871" y="17098"/>
                    <a:pt x="4620" y="21646"/>
                    <a:pt x="1" y="23563"/>
                  </a:cubicBezTo>
                  <a:lnTo>
                    <a:pt x="37827" y="23563"/>
                  </a:lnTo>
                  <a:cubicBezTo>
                    <a:pt x="44340" y="23563"/>
                    <a:pt x="49614" y="18288"/>
                    <a:pt x="49614" y="11788"/>
                  </a:cubicBezTo>
                  <a:cubicBezTo>
                    <a:pt x="49614" y="5275"/>
                    <a:pt x="44340" y="0"/>
                    <a:pt x="3782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26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Grade 9</a:t>
              </a:r>
              <a:endParaRPr kumimoji="0" sz="22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1" name="Google Shape;161;p16"/>
            <p:cNvSpPr txBox="1"/>
            <p:nvPr/>
          </p:nvSpPr>
          <p:spPr>
            <a:xfrm>
              <a:off x="7313601" y="4141001"/>
              <a:ext cx="2247018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KJSEA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60% summative </a:t>
              </a:r>
              <a:endParaRPr kumimoji="0" lang="en-K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CFA7E-D4D9-5123-E7C2-57ADBEFFCCC1}"/>
              </a:ext>
            </a:extLst>
          </p:cNvPr>
          <p:cNvSpPr txBox="1"/>
          <p:nvPr/>
        </p:nvSpPr>
        <p:spPr>
          <a:xfrm>
            <a:off x="311726" y="3429000"/>
            <a:ext cx="1512500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20%   KPSEA</a:t>
            </a:r>
            <a:endParaRPr kumimoji="0" lang="en-KE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C4DA0-2924-17DB-89B6-25ECAAAE8FCC}"/>
              </a:ext>
            </a:extLst>
          </p:cNvPr>
          <p:cNvSpPr txBox="1"/>
          <p:nvPr/>
        </p:nvSpPr>
        <p:spPr>
          <a:xfrm>
            <a:off x="4932264" y="3322698"/>
            <a:ext cx="15694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20% of SBAs(7,8)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KE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5F743E6-D79D-2545-2635-A12988B90B30}"/>
              </a:ext>
            </a:extLst>
          </p:cNvPr>
          <p:cNvSpPr/>
          <p:nvPr/>
        </p:nvSpPr>
        <p:spPr>
          <a:xfrm>
            <a:off x="579401" y="3879912"/>
            <a:ext cx="1197422" cy="2055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K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3C3076C-4B6D-EFD7-FA4E-A1D1A14B8D78}"/>
              </a:ext>
            </a:extLst>
          </p:cNvPr>
          <p:cNvSpPr/>
          <p:nvPr/>
        </p:nvSpPr>
        <p:spPr>
          <a:xfrm>
            <a:off x="4183715" y="3796749"/>
            <a:ext cx="2407440" cy="2790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K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FEDB7-276A-1C25-8A7C-1D1DA90D28E6}"/>
              </a:ext>
            </a:extLst>
          </p:cNvPr>
          <p:cNvSpPr txBox="1"/>
          <p:nvPr/>
        </p:nvSpPr>
        <p:spPr>
          <a:xfrm>
            <a:off x="4787376" y="4112863"/>
            <a:ext cx="1661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20%   KPSEA</a:t>
            </a:r>
            <a:endParaRPr kumimoji="0" lang="en-KE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Arrow: Bent-Up 25">
            <a:extLst>
              <a:ext uri="{FF2B5EF4-FFF2-40B4-BE49-F238E27FC236}">
                <a16:creationId xmlns:a16="http://schemas.microsoft.com/office/drawing/2014/main" id="{7BEC46D4-92F9-59A0-E804-8BF27ABC4E92}"/>
              </a:ext>
            </a:extLst>
          </p:cNvPr>
          <p:cNvSpPr/>
          <p:nvPr/>
        </p:nvSpPr>
        <p:spPr>
          <a:xfrm>
            <a:off x="10478384" y="4378102"/>
            <a:ext cx="423431" cy="1850039"/>
          </a:xfrm>
          <a:prstGeom prst="bentUpArrow">
            <a:avLst>
              <a:gd name="adj1" fmla="val 27357"/>
              <a:gd name="adj2" fmla="val 25000"/>
              <a:gd name="adj3" fmla="val 25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K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2CE1848-294A-3A51-88E8-CF75DD500CAD}"/>
              </a:ext>
            </a:extLst>
          </p:cNvPr>
          <p:cNvSpPr/>
          <p:nvPr/>
        </p:nvSpPr>
        <p:spPr>
          <a:xfrm>
            <a:off x="8616227" y="3768974"/>
            <a:ext cx="1639248" cy="22187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K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4E2546-73FE-3090-300E-F04EADBAF9CD}"/>
              </a:ext>
            </a:extLst>
          </p:cNvPr>
          <p:cNvSpPr txBox="1"/>
          <p:nvPr/>
        </p:nvSpPr>
        <p:spPr>
          <a:xfrm>
            <a:off x="9086469" y="3310900"/>
            <a:ext cx="698763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40% </a:t>
            </a:r>
            <a:endParaRPr kumimoji="0" lang="en-K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502C3B-6563-4E59-1055-8518A64AE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7B9-79A0-4644-ACCB-2E6F21E3249D}" type="datetime1">
              <a:rPr lang="en-GB" smtClean="0"/>
              <a:t>05/08/2025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D46C6C-6508-D62C-BE58-8030FF32C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722"/>
            <a:ext cx="12046226" cy="815008"/>
          </a:xfrm>
          <a:solidFill>
            <a:srgbClr val="FEFBD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400" b="1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Session Outcomes</a:t>
            </a:r>
            <a:endParaRPr kumimoji="0" lang="en-US" sz="4400" b="0" i="0" u="none" strike="noStrike" kern="1200" cap="none" spc="-5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235" y="1215196"/>
            <a:ext cx="11757991" cy="5486400"/>
          </a:xfrm>
        </p:spPr>
        <p:txBody>
          <a:bodyPr vert="horz" wrap="square" lIns="0" tIns="45720" rIns="0" bIns="45720" numCol="1" anchor="t" anchorCtr="0" compatLnSpc="1">
            <a:noAutofit/>
          </a:bodyPr>
          <a:lstStyle/>
          <a:p>
            <a:pPr marL="457200" marR="0" lvl="0" indent="-90805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By the end of the session, the participants should be able to </a:t>
            </a:r>
          </a:p>
          <a:p>
            <a:pPr marL="1314450" lvl="1" indent="-514350" fontAlgn="base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LcParenR"/>
              <a:defRPr/>
            </a:pPr>
            <a:r>
              <a:rPr lang="en-US" sz="32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explain the meaning of CBA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40404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314450" lvl="1" indent="-514350" fontAlgn="base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LcParenR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explain the rationale behind the shift in assessment modes </a:t>
            </a:r>
            <a:r>
              <a:rPr lang="en-US" sz="32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under Competency Based Education (CBE)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314450" lvl="1" indent="-514350" fontAlgn="base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LcParenR"/>
              <a:defRPr/>
            </a:pPr>
            <a:r>
              <a:rPr lang="en-US" sz="32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Understand the theoretical foundations that underpin CBA </a:t>
            </a:r>
          </a:p>
          <a:p>
            <a:pPr marL="1314450" lvl="1" indent="-514350" fontAlgn="base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LcParenR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describe the linkage between Competency-Based Curriculum (CBC) and CBA</a:t>
            </a:r>
          </a:p>
          <a:p>
            <a:pPr marL="1314450" lvl="1" indent="-514350" fontAlgn="base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LcParenR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explore the CBA Framework</a:t>
            </a:r>
          </a:p>
          <a:p>
            <a:pPr marL="1314450" lvl="1" indent="-514350" fontAlgn="base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LcParenR"/>
              <a:defRPr/>
            </a:pPr>
            <a:r>
              <a:rPr lang="en-US" sz="32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discuss the Paradigm shifts in assessment practices associated with CBE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0639B-F591-DBCD-0F8B-7FD31F096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9F6E-96A9-4FF8-A203-DF4B01302BE7}" type="datetime1">
              <a:rPr lang="en-GB" smtClean="0"/>
              <a:t>05/08/2025</a:t>
            </a:fld>
            <a:endParaRPr lang="en-K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CD9EC-B310-078B-D1C8-6133760D0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D38-520A-6E47-831D-FEB40697FD13}" type="slidenum">
              <a:rPr lang="en-KE" smtClean="0"/>
              <a:t>2</a:t>
            </a:fld>
            <a:endParaRPr lang="en-K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1616425" y="629859"/>
            <a:ext cx="10280713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600" b="1" cap="none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Senior School Assessment structure</a:t>
            </a:r>
            <a:endParaRPr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9598759" y="3220031"/>
            <a:ext cx="1755826" cy="1391636"/>
          </a:xfrm>
          <a:custGeom>
            <a:avLst/>
            <a:gdLst/>
            <a:ahLst/>
            <a:cxnLst/>
            <a:rect l="l" t="t" r="r" b="b"/>
            <a:pathLst>
              <a:path w="45375" h="23563" extrusionOk="0">
                <a:moveTo>
                  <a:pt x="0" y="0"/>
                </a:moveTo>
                <a:lnTo>
                  <a:pt x="0" y="23563"/>
                </a:lnTo>
                <a:lnTo>
                  <a:pt x="33599" y="23563"/>
                </a:lnTo>
                <a:cubicBezTo>
                  <a:pt x="40100" y="23563"/>
                  <a:pt x="45375" y="18288"/>
                  <a:pt x="45375" y="11788"/>
                </a:cubicBezTo>
                <a:cubicBezTo>
                  <a:pt x="45375" y="5275"/>
                  <a:pt x="40100" y="0"/>
                  <a:pt x="33599" y="0"/>
                </a:cubicBez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rPr>
              <a:t>100%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  <p:grpSp>
        <p:nvGrpSpPr>
          <p:cNvPr id="132" name="Google Shape;132;p16"/>
          <p:cNvGrpSpPr/>
          <p:nvPr/>
        </p:nvGrpSpPr>
        <p:grpSpPr>
          <a:xfrm>
            <a:off x="168031" y="1028976"/>
            <a:ext cx="2761238" cy="2886873"/>
            <a:chOff x="5288732" y="1092505"/>
            <a:chExt cx="2070928" cy="2165155"/>
          </a:xfrm>
        </p:grpSpPr>
        <p:sp>
          <p:nvSpPr>
            <p:cNvPr id="134" name="Google Shape;134;p16"/>
            <p:cNvSpPr/>
            <p:nvPr/>
          </p:nvSpPr>
          <p:spPr>
            <a:xfrm>
              <a:off x="5790770" y="2213933"/>
              <a:ext cx="1568890" cy="1043727"/>
            </a:xfrm>
            <a:custGeom>
              <a:avLst/>
              <a:gdLst/>
              <a:ahLst/>
              <a:cxnLst/>
              <a:rect l="l" t="t" r="r" b="b"/>
              <a:pathLst>
                <a:path w="49615" h="23563" extrusionOk="0">
                  <a:moveTo>
                    <a:pt x="1" y="0"/>
                  </a:moveTo>
                  <a:cubicBezTo>
                    <a:pt x="4621" y="1917"/>
                    <a:pt x="7871" y="6477"/>
                    <a:pt x="7871" y="11788"/>
                  </a:cubicBezTo>
                  <a:cubicBezTo>
                    <a:pt x="7871" y="17098"/>
                    <a:pt x="4621" y="21646"/>
                    <a:pt x="1" y="23563"/>
                  </a:cubicBezTo>
                  <a:lnTo>
                    <a:pt x="37827" y="23563"/>
                  </a:lnTo>
                  <a:cubicBezTo>
                    <a:pt x="44340" y="23563"/>
                    <a:pt x="49614" y="18288"/>
                    <a:pt x="49614" y="11788"/>
                  </a:cubicBezTo>
                  <a:cubicBezTo>
                    <a:pt x="49614" y="5275"/>
                    <a:pt x="44340" y="0"/>
                    <a:pt x="3782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Grade </a:t>
              </a:r>
              <a:r>
                <a:rPr lang="en" sz="3200" b="1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</a:t>
              </a:r>
              <a:endPara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(SBA)</a:t>
              </a:r>
              <a:endPara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7" name="Google Shape;137;p16"/>
            <p:cNvSpPr txBox="1"/>
            <p:nvPr/>
          </p:nvSpPr>
          <p:spPr>
            <a:xfrm>
              <a:off x="5288732" y="1092505"/>
              <a:ext cx="13059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6" name="Google Shape;146;p16"/>
          <p:cNvGrpSpPr/>
          <p:nvPr/>
        </p:nvGrpSpPr>
        <p:grpSpPr>
          <a:xfrm>
            <a:off x="703075" y="4228975"/>
            <a:ext cx="2300980" cy="2278548"/>
            <a:chOff x="4489209" y="2523884"/>
            <a:chExt cx="1461793" cy="1443366"/>
          </a:xfrm>
        </p:grpSpPr>
        <p:sp>
          <p:nvSpPr>
            <p:cNvPr id="148" name="Google Shape;148;p16"/>
            <p:cNvSpPr/>
            <p:nvPr/>
          </p:nvSpPr>
          <p:spPr>
            <a:xfrm>
              <a:off x="4489209" y="2523884"/>
              <a:ext cx="1461793" cy="935646"/>
            </a:xfrm>
            <a:custGeom>
              <a:avLst/>
              <a:gdLst/>
              <a:ahLst/>
              <a:cxnLst/>
              <a:rect l="l" t="t" r="r" b="b"/>
              <a:pathLst>
                <a:path w="49614" h="23563" extrusionOk="0">
                  <a:moveTo>
                    <a:pt x="0" y="0"/>
                  </a:moveTo>
                  <a:cubicBezTo>
                    <a:pt x="4620" y="1917"/>
                    <a:pt x="7870" y="6477"/>
                    <a:pt x="7870" y="11788"/>
                  </a:cubicBezTo>
                  <a:cubicBezTo>
                    <a:pt x="7870" y="17098"/>
                    <a:pt x="4620" y="21646"/>
                    <a:pt x="0" y="23563"/>
                  </a:cubicBezTo>
                  <a:lnTo>
                    <a:pt x="37826" y="23563"/>
                  </a:lnTo>
                  <a:cubicBezTo>
                    <a:pt x="44339" y="23563"/>
                    <a:pt x="49614" y="18288"/>
                    <a:pt x="49614" y="11788"/>
                  </a:cubicBezTo>
                  <a:cubicBezTo>
                    <a:pt x="49614" y="5275"/>
                    <a:pt x="44339" y="0"/>
                    <a:pt x="3782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Grade 11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(SBA)</a:t>
              </a:r>
              <a:endPara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5668275" y="394520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3"/>
                    <a:pt x="0" y="441"/>
                  </a:cubicBezTo>
                  <a:cubicBezTo>
                    <a:pt x="0" y="691"/>
                    <a:pt x="203" y="881"/>
                    <a:pt x="441" y="881"/>
                  </a:cubicBezTo>
                  <a:cubicBezTo>
                    <a:pt x="691" y="881"/>
                    <a:pt x="881" y="691"/>
                    <a:pt x="881" y="441"/>
                  </a:cubicBezTo>
                  <a:cubicBezTo>
                    <a:pt x="881" y="203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5712325" y="3945200"/>
              <a:ext cx="22350" cy="22050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1" y="0"/>
                  </a:moveTo>
                  <a:cubicBezTo>
                    <a:pt x="203" y="0"/>
                    <a:pt x="0" y="203"/>
                    <a:pt x="0" y="441"/>
                  </a:cubicBezTo>
                  <a:cubicBezTo>
                    <a:pt x="0" y="691"/>
                    <a:pt x="203" y="881"/>
                    <a:pt x="441" y="881"/>
                  </a:cubicBezTo>
                  <a:cubicBezTo>
                    <a:pt x="691" y="881"/>
                    <a:pt x="893" y="691"/>
                    <a:pt x="893" y="441"/>
                  </a:cubicBezTo>
                  <a:cubicBezTo>
                    <a:pt x="893" y="203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5756675" y="394520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191" y="0"/>
                    <a:pt x="0" y="203"/>
                    <a:pt x="0" y="441"/>
                  </a:cubicBezTo>
                  <a:cubicBezTo>
                    <a:pt x="0" y="691"/>
                    <a:pt x="191" y="881"/>
                    <a:pt x="441" y="881"/>
                  </a:cubicBezTo>
                  <a:cubicBezTo>
                    <a:pt x="679" y="881"/>
                    <a:pt x="881" y="691"/>
                    <a:pt x="881" y="441"/>
                  </a:cubicBezTo>
                  <a:cubicBezTo>
                    <a:pt x="881" y="203"/>
                    <a:pt x="679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5800725" y="394520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191" y="0"/>
                    <a:pt x="1" y="203"/>
                    <a:pt x="1" y="441"/>
                  </a:cubicBezTo>
                  <a:cubicBezTo>
                    <a:pt x="1" y="691"/>
                    <a:pt x="191" y="881"/>
                    <a:pt x="441" y="881"/>
                  </a:cubicBezTo>
                  <a:cubicBezTo>
                    <a:pt x="679" y="881"/>
                    <a:pt x="882" y="691"/>
                    <a:pt x="882" y="441"/>
                  </a:cubicBezTo>
                  <a:cubicBezTo>
                    <a:pt x="882" y="203"/>
                    <a:pt x="679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6" name="Google Shape;156;p16"/>
          <p:cNvGrpSpPr/>
          <p:nvPr/>
        </p:nvGrpSpPr>
        <p:grpSpPr>
          <a:xfrm>
            <a:off x="5401586" y="3467665"/>
            <a:ext cx="4622533" cy="2609615"/>
            <a:chOff x="7027832" y="2498306"/>
            <a:chExt cx="2773594" cy="1823839"/>
          </a:xfrm>
        </p:grpSpPr>
        <p:sp>
          <p:nvSpPr>
            <p:cNvPr id="157" name="Google Shape;157;p16"/>
            <p:cNvSpPr/>
            <p:nvPr/>
          </p:nvSpPr>
          <p:spPr>
            <a:xfrm>
              <a:off x="7829078" y="3142509"/>
              <a:ext cx="318638" cy="1094659"/>
            </a:xfrm>
            <a:custGeom>
              <a:avLst/>
              <a:gdLst/>
              <a:ahLst/>
              <a:cxnLst/>
              <a:rect l="l" t="t" r="r" b="b"/>
              <a:pathLst>
                <a:path w="9204" h="44804" extrusionOk="0">
                  <a:moveTo>
                    <a:pt x="7096" y="0"/>
                  </a:moveTo>
                  <a:cubicBezTo>
                    <a:pt x="2810" y="2143"/>
                    <a:pt x="0" y="6549"/>
                    <a:pt x="0" y="11514"/>
                  </a:cubicBezTo>
                  <a:lnTo>
                    <a:pt x="0" y="44803"/>
                  </a:lnTo>
                  <a:lnTo>
                    <a:pt x="2179" y="44803"/>
                  </a:lnTo>
                  <a:lnTo>
                    <a:pt x="2179" y="11514"/>
                  </a:lnTo>
                  <a:cubicBezTo>
                    <a:pt x="2179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7027832" y="2498306"/>
              <a:ext cx="1240350" cy="763519"/>
            </a:xfrm>
            <a:custGeom>
              <a:avLst/>
              <a:gdLst/>
              <a:ahLst/>
              <a:cxnLst/>
              <a:rect l="l" t="t" r="r" b="b"/>
              <a:pathLst>
                <a:path w="49614" h="23563" extrusionOk="0">
                  <a:moveTo>
                    <a:pt x="1" y="0"/>
                  </a:moveTo>
                  <a:cubicBezTo>
                    <a:pt x="4620" y="1917"/>
                    <a:pt x="7871" y="6477"/>
                    <a:pt x="7871" y="11788"/>
                  </a:cubicBezTo>
                  <a:cubicBezTo>
                    <a:pt x="7871" y="17098"/>
                    <a:pt x="4620" y="21646"/>
                    <a:pt x="1" y="23563"/>
                  </a:cubicBezTo>
                  <a:lnTo>
                    <a:pt x="37827" y="23563"/>
                  </a:lnTo>
                  <a:cubicBezTo>
                    <a:pt x="44340" y="23563"/>
                    <a:pt x="49614" y="18288"/>
                    <a:pt x="49614" y="11788"/>
                  </a:cubicBezTo>
                  <a:cubicBezTo>
                    <a:pt x="49614" y="5275"/>
                    <a:pt x="44340" y="0"/>
                    <a:pt x="3782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Grade 12</a:t>
              </a:r>
              <a:endPara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1" name="Google Shape;161;p16"/>
            <p:cNvSpPr txBox="1"/>
            <p:nvPr/>
          </p:nvSpPr>
          <p:spPr>
            <a:xfrm>
              <a:off x="7554408" y="3787245"/>
              <a:ext cx="2247018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KCBE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0% summative </a:t>
              </a:r>
              <a:endParaRPr kumimoji="0" lang="en-K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87C4DA0-2924-17DB-89B6-25ECAAAE8FCC}"/>
              </a:ext>
            </a:extLst>
          </p:cNvPr>
          <p:cNvSpPr txBox="1"/>
          <p:nvPr/>
        </p:nvSpPr>
        <p:spPr>
          <a:xfrm>
            <a:off x="3805089" y="3408017"/>
            <a:ext cx="18383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K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3C3076C-4B6D-EFD7-FA4E-A1D1A14B8D78}"/>
              </a:ext>
            </a:extLst>
          </p:cNvPr>
          <p:cNvSpPr/>
          <p:nvPr/>
        </p:nvSpPr>
        <p:spPr>
          <a:xfrm>
            <a:off x="3051334" y="3873288"/>
            <a:ext cx="2474823" cy="4301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K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Arrow: Bent-Up 25">
            <a:extLst>
              <a:ext uri="{FF2B5EF4-FFF2-40B4-BE49-F238E27FC236}">
                <a16:creationId xmlns:a16="http://schemas.microsoft.com/office/drawing/2014/main" id="{7BEC46D4-92F9-59A0-E804-8BF27ABC4E92}"/>
              </a:ext>
            </a:extLst>
          </p:cNvPr>
          <p:cNvSpPr/>
          <p:nvPr/>
        </p:nvSpPr>
        <p:spPr>
          <a:xfrm>
            <a:off x="8519680" y="4602621"/>
            <a:ext cx="2067195" cy="1850039"/>
          </a:xfrm>
          <a:prstGeom prst="bentUpArrow">
            <a:avLst>
              <a:gd name="adj1" fmla="val 10166"/>
              <a:gd name="adj2" fmla="val 25000"/>
              <a:gd name="adj3" fmla="val 25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K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2CE1848-294A-3A51-88E8-CF75DD500CAD}"/>
              </a:ext>
            </a:extLst>
          </p:cNvPr>
          <p:cNvSpPr/>
          <p:nvPr/>
        </p:nvSpPr>
        <p:spPr>
          <a:xfrm>
            <a:off x="7594402" y="3873288"/>
            <a:ext cx="1727947" cy="31771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K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4E2546-73FE-3090-300E-F04EADBAF9CD}"/>
              </a:ext>
            </a:extLst>
          </p:cNvPr>
          <p:cNvSpPr txBox="1"/>
          <p:nvPr/>
        </p:nvSpPr>
        <p:spPr>
          <a:xfrm>
            <a:off x="8015018" y="3189624"/>
            <a:ext cx="176572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SBA30% </a:t>
            </a:r>
            <a:endParaRPr kumimoji="0" lang="en-K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83BCD-1569-EF59-CC17-C9CE15E2D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4593-21E1-4C52-8D3C-F3B91EC58475}" type="datetime1">
              <a:rPr lang="en-GB" smtClean="0"/>
              <a:t>05/08/2025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1CED46-CBCD-7635-86E4-8D1240E4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5E3F45-712B-7EB4-9C80-926C84173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37981"/>
            <a:ext cx="11873948" cy="67820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C9DB20-196F-4733-820C-68A4E490B646}"/>
              </a:ext>
            </a:extLst>
          </p:cNvPr>
          <p:cNvSpPr txBox="1"/>
          <p:nvPr/>
        </p:nvSpPr>
        <p:spPr>
          <a:xfrm>
            <a:off x="283028" y="298174"/>
            <a:ext cx="116259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Shifts in Assessment</a:t>
            </a:r>
            <a:endParaRPr lang="en-KE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935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ACF859-AA84-7276-7413-8A21CD57CBF6}"/>
              </a:ext>
            </a:extLst>
          </p:cNvPr>
          <p:cNvSpPr/>
          <p:nvPr/>
        </p:nvSpPr>
        <p:spPr>
          <a:xfrm>
            <a:off x="993913" y="1888435"/>
            <a:ext cx="10654748" cy="216673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B49185-C241-A67F-55C0-AB285BDE880B}"/>
              </a:ext>
            </a:extLst>
          </p:cNvPr>
          <p:cNvSpPr txBox="1"/>
          <p:nvPr/>
        </p:nvSpPr>
        <p:spPr>
          <a:xfrm>
            <a:off x="954157" y="1635036"/>
            <a:ext cx="10893286" cy="2454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What are some of the most noticeable changes in assessment practices in Kenya’s education system?</a:t>
            </a:r>
            <a:endParaRPr lang="en-US" sz="3800" b="1" dirty="0"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0BF66B-6367-0893-5563-2339BA3FA75E}"/>
              </a:ext>
            </a:extLst>
          </p:cNvPr>
          <p:cNvSpPr txBox="1"/>
          <p:nvPr/>
        </p:nvSpPr>
        <p:spPr>
          <a:xfrm>
            <a:off x="1242392" y="5436704"/>
            <a:ext cx="10287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00FF"/>
                </a:solidFill>
                <a:latin typeface="Albertus Medium" panose="020E0602030304020304" pitchFamily="34" charset="0"/>
              </a:rPr>
              <a:t>Invite a few randomly selected participants to briefly share their personal experiences</a:t>
            </a:r>
            <a:endParaRPr lang="en-KE" sz="2800" b="1" dirty="0">
              <a:solidFill>
                <a:srgbClr val="0000FF"/>
              </a:solidFill>
              <a:latin typeface="Albertus Medium" panose="020E06020303040203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8D7DB0-30FF-26DD-EAEE-738B33415477}"/>
              </a:ext>
            </a:extLst>
          </p:cNvPr>
          <p:cNvSpPr txBox="1"/>
          <p:nvPr/>
        </p:nvSpPr>
        <p:spPr>
          <a:xfrm>
            <a:off x="954157" y="550657"/>
            <a:ext cx="101577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805" lvl="0" indent="-90805" algn="ctr" defTabSz="914400" fontAlgn="base">
              <a:spcBef>
                <a:spcPts val="600"/>
              </a:spcBef>
              <a:spcAft>
                <a:spcPts val="600"/>
              </a:spcAft>
              <a:buClr>
                <a:srgbClr val="1D9A78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Activity 2: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Shifts in Assessment Practices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5237E7-F4C6-A433-A1ED-3765EB4A2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9650-C781-4996-898B-687D2B4196E3}" type="datetime1">
              <a:rPr lang="en-GB" smtClean="0"/>
              <a:t>05/08/2025</a:t>
            </a:fld>
            <a:endParaRPr lang="en-K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C330C-1681-8F62-DFEC-009221AD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D38-520A-6E47-831D-FEB40697FD13}" type="slidenum">
              <a:rPr lang="en-KE" smtClean="0"/>
              <a:t>22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90811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FA0CBF-925C-0B3C-2E1A-98089AC93D7F}"/>
              </a:ext>
            </a:extLst>
          </p:cNvPr>
          <p:cNvGrpSpPr/>
          <p:nvPr/>
        </p:nvGrpSpPr>
        <p:grpSpPr>
          <a:xfrm>
            <a:off x="99168" y="1155928"/>
            <a:ext cx="3568371" cy="1509152"/>
            <a:chOff x="7066" y="238984"/>
            <a:chExt cx="3366499" cy="1509152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2102FBF-CCD8-1EBE-0673-D26FDF6F67C8}"/>
                </a:ext>
              </a:extLst>
            </p:cNvPr>
            <p:cNvSpPr/>
            <p:nvPr/>
          </p:nvSpPr>
          <p:spPr>
            <a:xfrm>
              <a:off x="7066" y="238984"/>
              <a:ext cx="3366499" cy="1509152"/>
            </a:xfrm>
            <a:prstGeom prst="rect">
              <a:avLst/>
            </a:prstGeom>
            <a:grpFill/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  <a:sp3d prstMaterial="plastic">
              <a:bevelT w="127000" h="25400" prst="relaxedInset"/>
            </a:sp3d>
          </p:spPr>
          <p:txBody>
            <a:bodyPr/>
            <a:lstStyle/>
            <a:p>
              <a:endParaRPr lang="en-K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4B436C9-E8C8-4C2A-3ADB-C46B70262239}"/>
                </a:ext>
              </a:extLst>
            </p:cNvPr>
            <p:cNvSpPr txBox="1"/>
            <p:nvPr/>
          </p:nvSpPr>
          <p:spPr>
            <a:xfrm>
              <a:off x="7066" y="238984"/>
              <a:ext cx="3366499" cy="1509152"/>
            </a:xfrm>
            <a:prstGeom prst="rect">
              <a:avLst/>
            </a:prstGeom>
            <a:grpFill/>
            <a:ln>
              <a:noFill/>
            </a:ln>
            <a:effectLst/>
            <a:sp3d/>
          </p:spPr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marR="0" lvl="0" indent="0" algn="ctr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KE" sz="2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Focus</a:t>
              </a:r>
              <a:r>
                <a:rPr kumimoji="0" lang="en-GB" sz="2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es</a:t>
              </a:r>
              <a:r>
                <a:rPr kumimoji="0" lang="en-KE" sz="2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on Competencies</a:t>
              </a:r>
              <a:r>
                <a:rPr kumimoji="0" lang="en-GB" sz="2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KE" sz="2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skills, knowledge</a:t>
              </a:r>
              <a:r>
                <a:rPr kumimoji="0" lang="en-GB" sz="2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&amp;</a:t>
              </a:r>
              <a:r>
                <a:rPr kumimoji="0" lang="en-KE" sz="2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values</a:t>
              </a:r>
              <a:endParaRPr kumimoji="0" lang="en-US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C85ADCD-4E11-0688-387D-C81E785E0EB3}"/>
              </a:ext>
            </a:extLst>
          </p:cNvPr>
          <p:cNvGrpSpPr/>
          <p:nvPr/>
        </p:nvGrpSpPr>
        <p:grpSpPr>
          <a:xfrm>
            <a:off x="3961143" y="1149768"/>
            <a:ext cx="3892299" cy="1456878"/>
            <a:chOff x="3683725" y="357848"/>
            <a:chExt cx="3142266" cy="14568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7D26DF-9FE5-6DA6-6925-42A57091F393}"/>
                </a:ext>
              </a:extLst>
            </p:cNvPr>
            <p:cNvSpPr/>
            <p:nvPr/>
          </p:nvSpPr>
          <p:spPr>
            <a:xfrm>
              <a:off x="3683725" y="357848"/>
              <a:ext cx="3142266" cy="1456878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  <a:sp3d prstMaterial="plastic">
              <a:bevelT w="127000" h="25400" prst="relaxedInset"/>
            </a:sp3d>
          </p:spPr>
          <p:txBody>
            <a:bodyPr/>
            <a:lstStyle/>
            <a:p>
              <a:endParaRPr lang="en-KE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B1E303-A6B7-3C5E-DD89-00CDF08AF390}"/>
                </a:ext>
              </a:extLst>
            </p:cNvPr>
            <p:cNvSpPr txBox="1"/>
            <p:nvPr/>
          </p:nvSpPr>
          <p:spPr>
            <a:xfrm>
              <a:off x="3683725" y="357848"/>
              <a:ext cx="3142266" cy="145687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marR="0" lvl="0" indent="0" algn="ctr" defTabSz="1111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KE" sz="2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Continuous Assessment: </a:t>
              </a:r>
              <a:r>
                <a:rPr kumimoji="0" lang="en-GB" sz="2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learner </a:t>
              </a:r>
              <a:r>
                <a:rPr kumimoji="0" lang="en-KE" sz="2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assess</a:t>
              </a:r>
              <a:r>
                <a:rPr kumimoji="0" lang="en-GB" sz="2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ed</a:t>
              </a:r>
              <a:r>
                <a:rPr kumimoji="0" lang="en-KE" sz="2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throughout the learning process</a:t>
              </a:r>
              <a:r>
                <a:rPr kumimoji="0" lang="en-KE" sz="2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19CA83-1529-418F-8C17-19153A93359D}"/>
              </a:ext>
            </a:extLst>
          </p:cNvPr>
          <p:cNvGrpSpPr/>
          <p:nvPr/>
        </p:nvGrpSpPr>
        <p:grpSpPr>
          <a:xfrm>
            <a:off x="8240118" y="1188447"/>
            <a:ext cx="3710345" cy="1882744"/>
            <a:chOff x="5252607" y="4"/>
            <a:chExt cx="4071610" cy="1704252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2AD62B-E3F5-A126-D279-92FAB10F5F08}"/>
                </a:ext>
              </a:extLst>
            </p:cNvPr>
            <p:cNvSpPr/>
            <p:nvPr/>
          </p:nvSpPr>
          <p:spPr>
            <a:xfrm>
              <a:off x="5252607" y="4"/>
              <a:ext cx="4071610" cy="1704252"/>
            </a:xfrm>
            <a:prstGeom prst="rect">
              <a:avLst/>
            </a:prstGeom>
            <a:grpFill/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  <a:sp3d prstMaterial="plastic">
              <a:bevelT w="127000" h="25400" prst="relaxedInset"/>
            </a:sp3d>
          </p:spPr>
          <p:txBody>
            <a:bodyPr/>
            <a:lstStyle/>
            <a:p>
              <a:endParaRPr lang="en-K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B02E15-F8BC-82A8-1920-1CE4BAAA7F48}"/>
                </a:ext>
              </a:extLst>
            </p:cNvPr>
            <p:cNvSpPr txBox="1"/>
            <p:nvPr/>
          </p:nvSpPr>
          <p:spPr>
            <a:xfrm>
              <a:off x="5252607" y="4"/>
              <a:ext cx="4071610" cy="1704252"/>
            </a:xfrm>
            <a:prstGeom prst="rect">
              <a:avLst/>
            </a:prstGeom>
            <a:grpFill/>
            <a:ln>
              <a:noFill/>
            </a:ln>
            <a:effectLst/>
            <a:sp3d/>
          </p:spPr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Authentic Assessment</a:t>
              </a:r>
              <a:r>
                <a:rPr kumimoji="0" lang="en-KE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KE" sz="25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Assesses the application of knowledge and skills</a:t>
              </a:r>
              <a:r>
                <a:rPr kumimoji="0" lang="en-GB" sz="25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to solve real world</a:t>
              </a:r>
              <a:r>
                <a:rPr kumimoji="0" lang="en-KE" sz="25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GB" sz="25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problems</a:t>
              </a:r>
              <a:r>
                <a:rPr kumimoji="0" lang="en-KE" sz="25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8F4104-B886-D4A2-7223-71D612793631}"/>
              </a:ext>
            </a:extLst>
          </p:cNvPr>
          <p:cNvGrpSpPr/>
          <p:nvPr/>
        </p:nvGrpSpPr>
        <p:grpSpPr>
          <a:xfrm>
            <a:off x="220204" y="4840357"/>
            <a:ext cx="3524367" cy="1918252"/>
            <a:chOff x="0" y="490669"/>
            <a:chExt cx="5100933" cy="268635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B17FCE-FB0A-671A-8783-5223681F0C2A}"/>
                </a:ext>
              </a:extLst>
            </p:cNvPr>
            <p:cNvSpPr/>
            <p:nvPr/>
          </p:nvSpPr>
          <p:spPr>
            <a:xfrm>
              <a:off x="0" y="490669"/>
              <a:ext cx="5100933" cy="268635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  <a:sp3d prstMaterial="plastic">
              <a:bevelT w="127000" h="25400" prst="relaxedInset"/>
            </a:sp3d>
          </p:spPr>
          <p:txBody>
            <a:bodyPr/>
            <a:lstStyle/>
            <a:p>
              <a:endParaRPr lang="en-KE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0A1524-D668-2432-D1BE-CFD71EE3290B}"/>
                </a:ext>
              </a:extLst>
            </p:cNvPr>
            <p:cNvSpPr txBox="1"/>
            <p:nvPr/>
          </p:nvSpPr>
          <p:spPr>
            <a:xfrm>
              <a:off x="0" y="490669"/>
              <a:ext cx="5100933" cy="268635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marR="0" lvl="0" indent="0" algn="ctr" defTabSz="1111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KE" sz="2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Holistic Approach</a:t>
              </a:r>
              <a:r>
                <a:rPr kumimoji="0" lang="en-GB" sz="2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in Assessment</a:t>
              </a:r>
              <a:r>
                <a:rPr kumimoji="0" lang="en-KE" sz="25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KE" sz="2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Evaluates emotional</a:t>
              </a:r>
              <a:r>
                <a:rPr kumimoji="0" lang="en-GB" sz="2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and </a:t>
              </a:r>
              <a:r>
                <a:rPr kumimoji="0" lang="en-KE" sz="2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social development alongside cognitive achievements</a:t>
              </a:r>
              <a:r>
                <a:rPr kumimoji="0" lang="en-KE" sz="17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.</a:t>
              </a:r>
              <a:endPara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E9F14B-74B3-7BCC-01B3-21FF375F7A30}"/>
              </a:ext>
            </a:extLst>
          </p:cNvPr>
          <p:cNvGrpSpPr/>
          <p:nvPr/>
        </p:nvGrpSpPr>
        <p:grpSpPr>
          <a:xfrm>
            <a:off x="3879039" y="2851159"/>
            <a:ext cx="4092144" cy="1989198"/>
            <a:chOff x="1653206" y="122625"/>
            <a:chExt cx="5992696" cy="2523558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A1616A-7830-7AE5-4639-3FD2CA4F75AB}"/>
                </a:ext>
              </a:extLst>
            </p:cNvPr>
            <p:cNvSpPr/>
            <p:nvPr/>
          </p:nvSpPr>
          <p:spPr>
            <a:xfrm>
              <a:off x="1653206" y="122625"/>
              <a:ext cx="5992696" cy="2523558"/>
            </a:xfrm>
            <a:prstGeom prst="rect">
              <a:avLst/>
            </a:prstGeom>
            <a:grpFill/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  <a:sp3d prstMaterial="plastic">
              <a:bevelT w="127000" h="25400" prst="relaxedInset"/>
            </a:sp3d>
          </p:spPr>
          <p:txBody>
            <a:bodyPr/>
            <a:lstStyle/>
            <a:p>
              <a:endParaRPr lang="en-KE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31B418-2E1B-1AB1-08FB-E6142D3DE5CB}"/>
                </a:ext>
              </a:extLst>
            </p:cNvPr>
            <p:cNvSpPr txBox="1"/>
            <p:nvPr/>
          </p:nvSpPr>
          <p:spPr>
            <a:xfrm>
              <a:off x="1653206" y="122625"/>
              <a:ext cx="5992696" cy="2523558"/>
            </a:xfrm>
            <a:prstGeom prst="rect">
              <a:avLst/>
            </a:prstGeom>
            <a:grpFill/>
            <a:ln>
              <a:noFill/>
            </a:ln>
            <a:effectLst/>
            <a:sp3d/>
          </p:spPr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Assessment tools:</a:t>
              </a:r>
              <a:r>
                <a:rPr kumimoji="0" lang="en-GB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Uses variety of assessment tools to gather information about a learner’s achievement</a:t>
              </a:r>
              <a:r>
                <a:rPr kumimoji="0" lang="en-GB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cater for diverse learner needs and abilities</a:t>
              </a:r>
              <a:endPara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A853437-CF32-7365-16CA-0B2770171008}"/>
              </a:ext>
            </a:extLst>
          </p:cNvPr>
          <p:cNvGrpSpPr/>
          <p:nvPr/>
        </p:nvGrpSpPr>
        <p:grpSpPr>
          <a:xfrm>
            <a:off x="3961144" y="4989735"/>
            <a:ext cx="3892299" cy="1509152"/>
            <a:chOff x="0" y="3620058"/>
            <a:chExt cx="6117359" cy="25433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2926F37-DA76-8332-7E3F-C855165C0CC2}"/>
                </a:ext>
              </a:extLst>
            </p:cNvPr>
            <p:cNvSpPr/>
            <p:nvPr/>
          </p:nvSpPr>
          <p:spPr>
            <a:xfrm>
              <a:off x="0" y="3620058"/>
              <a:ext cx="6117359" cy="2543360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  <a:sp3d prstMaterial="plastic">
              <a:bevelT w="127000" h="25400" prst="relaxedInset"/>
            </a:sp3d>
          </p:spPr>
          <p:txBody>
            <a:bodyPr/>
            <a:lstStyle/>
            <a:p>
              <a:endParaRPr lang="en-KE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1FDD3EC-3224-F8E8-FDF8-A9A351183238}"/>
                </a:ext>
              </a:extLst>
            </p:cNvPr>
            <p:cNvSpPr txBox="1"/>
            <p:nvPr/>
          </p:nvSpPr>
          <p:spPr>
            <a:xfrm>
              <a:off x="0" y="3620058"/>
              <a:ext cx="6117359" cy="254336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marR="0" lvl="0" indent="0" algn="ctr" defTabSz="1111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KE" sz="2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Formative Feedback</a:t>
              </a:r>
              <a:r>
                <a:rPr kumimoji="0" lang="en-KE" sz="25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KE" sz="2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Continuous and constructive feedback to guide learning.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B3D90C-4ECC-4182-096D-A404A94460DA}"/>
              </a:ext>
            </a:extLst>
          </p:cNvPr>
          <p:cNvGrpSpPr/>
          <p:nvPr/>
        </p:nvGrpSpPr>
        <p:grpSpPr>
          <a:xfrm>
            <a:off x="8317287" y="3439319"/>
            <a:ext cx="3702724" cy="3100831"/>
            <a:chOff x="-250619" y="0"/>
            <a:chExt cx="12003924" cy="5562123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ACAD3CB-CC6C-A168-E3D4-CE90FB6B1A51}"/>
                </a:ext>
              </a:extLst>
            </p:cNvPr>
            <p:cNvSpPr/>
            <p:nvPr/>
          </p:nvSpPr>
          <p:spPr>
            <a:xfrm>
              <a:off x="15559" y="0"/>
              <a:ext cx="11737746" cy="5424726"/>
            </a:xfrm>
            <a:prstGeom prst="rect">
              <a:avLst/>
            </a:prstGeom>
            <a:grpFill/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  <a:sp3d prstMaterial="plastic">
              <a:bevelT w="127000" h="25400" prst="relaxedInset"/>
            </a:sp3d>
          </p:spPr>
          <p:txBody>
            <a:bodyPr/>
            <a:lstStyle/>
            <a:p>
              <a:endParaRPr lang="en-KE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3D7251-2FAB-33C3-700E-A7BAB64D21EC}"/>
                </a:ext>
              </a:extLst>
            </p:cNvPr>
            <p:cNvSpPr txBox="1"/>
            <p:nvPr/>
          </p:nvSpPr>
          <p:spPr>
            <a:xfrm>
              <a:off x="-250619" y="137397"/>
              <a:ext cx="11737746" cy="5424726"/>
            </a:xfrm>
            <a:prstGeom prst="rect">
              <a:avLst/>
            </a:prstGeom>
            <a:grpFill/>
            <a:ln>
              <a:noFill/>
            </a:ln>
            <a:effectLst/>
            <a:sp3d/>
          </p:spPr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KE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Learner-Centred: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From Teacher-Centered to Learner-Centered Assessment, </a:t>
              </a:r>
              <a:r>
                <a:rPr kumimoji="0" lang="en-KE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tailored to meet individual learners’ needs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9452AEED-DA75-C06B-6AA8-D97B47EB3EB1}"/>
              </a:ext>
            </a:extLst>
          </p:cNvPr>
          <p:cNvSpPr txBox="1">
            <a:spLocks/>
          </p:cNvSpPr>
          <p:nvPr/>
        </p:nvSpPr>
        <p:spPr>
          <a:xfrm>
            <a:off x="1172022" y="206213"/>
            <a:ext cx="10032427" cy="905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(f)	Paradigm shifts in Assessment Practices</a:t>
            </a:r>
            <a:endParaRPr kumimoji="0" lang="en-KE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9B6B801-E39A-746F-BA98-A7441E585EB7}"/>
              </a:ext>
            </a:extLst>
          </p:cNvPr>
          <p:cNvGrpSpPr/>
          <p:nvPr/>
        </p:nvGrpSpPr>
        <p:grpSpPr>
          <a:xfrm>
            <a:off x="171989" y="3209355"/>
            <a:ext cx="3568371" cy="1272806"/>
            <a:chOff x="7066" y="238984"/>
            <a:chExt cx="3366499" cy="1509152"/>
          </a:xfrm>
          <a:solidFill>
            <a:schemeClr val="bg2">
              <a:lumMod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8C9A3AB-AFBE-425E-B894-41F8F3EA6C8D}"/>
                </a:ext>
              </a:extLst>
            </p:cNvPr>
            <p:cNvSpPr/>
            <p:nvPr/>
          </p:nvSpPr>
          <p:spPr>
            <a:xfrm>
              <a:off x="7066" y="238984"/>
              <a:ext cx="3366499" cy="1509152"/>
            </a:xfrm>
            <a:prstGeom prst="rect">
              <a:avLst/>
            </a:prstGeom>
            <a:grpFill/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  <a:sp3d prstMaterial="plastic">
              <a:bevelT w="127000" h="25400" prst="relaxedInset"/>
            </a:sp3d>
          </p:spPr>
          <p:txBody>
            <a:bodyPr/>
            <a:lstStyle/>
            <a:p>
              <a:endParaRPr lang="en-KE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9F9EEED-80D5-2491-1C86-C3B2E41056E8}"/>
                </a:ext>
              </a:extLst>
            </p:cNvPr>
            <p:cNvSpPr txBox="1"/>
            <p:nvPr/>
          </p:nvSpPr>
          <p:spPr>
            <a:xfrm>
              <a:off x="7066" y="238984"/>
              <a:ext cx="3366499" cy="1292684"/>
            </a:xfrm>
            <a:prstGeom prst="rect">
              <a:avLst/>
            </a:prstGeom>
            <a:grpFill/>
            <a:ln>
              <a:noFill/>
            </a:ln>
            <a:effectLst/>
            <a:sp3d/>
          </p:spPr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marR="0" lvl="0" indent="0" algn="ctr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Integration of ICT in assessment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3795CF-6676-17EB-AD2D-E2D741252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7440-C192-47B0-B082-C9E1AECEB804}" type="datetime1">
              <a:rPr lang="en-GB" smtClean="0"/>
              <a:t>05/08/2025</a:t>
            </a:fld>
            <a:endParaRPr lang="en-K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23989F-88D6-893E-F627-85CAB1E2C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D38-520A-6E47-831D-FEB40697FD13}" type="slidenum">
              <a:rPr lang="en-KE" smtClean="0"/>
              <a:t>23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405898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4319CB0-6A7C-E909-88E9-1B4F3B0FA6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99CC5E-55DA-F6A7-D0E7-A9B39456D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90" y="157540"/>
            <a:ext cx="10515600" cy="55898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Pillars of Assessment</a:t>
            </a:r>
            <a:br>
              <a:rPr lang="en-US" b="1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53153-8D6E-57C6-D5D4-DD8BD46DA0DC}"/>
              </a:ext>
            </a:extLst>
          </p:cNvPr>
          <p:cNvSpPr txBox="1"/>
          <p:nvPr/>
        </p:nvSpPr>
        <p:spPr>
          <a:xfrm>
            <a:off x="192157" y="493877"/>
            <a:ext cx="117811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efer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to components or foundational elements that supports an effective assessment system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K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A5F47-34C7-BEB8-5E11-ACED3FB03F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B798AA71-E97F-482B-A4C6-8B81AB77F031}" type="datetime1">
              <a:rPr lang="en-US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8/5/2025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5C78F-9A00-9E2D-1473-33BE1F5F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0B904F52-FD3E-45C2-8A27-0EFD822EA95D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24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BBB05DD-F77B-1ECA-0DF9-DBFF80AC4A4B}"/>
              </a:ext>
            </a:extLst>
          </p:cNvPr>
          <p:cNvGrpSpPr/>
          <p:nvPr/>
        </p:nvGrpSpPr>
        <p:grpSpPr>
          <a:xfrm>
            <a:off x="218661" y="1512534"/>
            <a:ext cx="11825695" cy="5208940"/>
            <a:chOff x="218661" y="1512534"/>
            <a:chExt cx="11825695" cy="520894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145139F-E39A-4FBB-82BB-A46796715C4D}"/>
                </a:ext>
              </a:extLst>
            </p:cNvPr>
            <p:cNvSpPr/>
            <p:nvPr/>
          </p:nvSpPr>
          <p:spPr>
            <a:xfrm>
              <a:off x="218661" y="1556313"/>
              <a:ext cx="2683346" cy="5062375"/>
            </a:xfrm>
            <a:custGeom>
              <a:avLst/>
              <a:gdLst>
                <a:gd name="connsiteX0" fmla="*/ 0 w 2561684"/>
                <a:gd name="connsiteY0" fmla="*/ 0 h 989431"/>
                <a:gd name="connsiteX1" fmla="*/ 2561684 w 2561684"/>
                <a:gd name="connsiteY1" fmla="*/ 0 h 989431"/>
                <a:gd name="connsiteX2" fmla="*/ 2561684 w 2561684"/>
                <a:gd name="connsiteY2" fmla="*/ 989431 h 989431"/>
                <a:gd name="connsiteX3" fmla="*/ 0 w 2561684"/>
                <a:gd name="connsiteY3" fmla="*/ 989431 h 989431"/>
                <a:gd name="connsiteX4" fmla="*/ 0 w 2561684"/>
                <a:gd name="connsiteY4" fmla="*/ 0 h 98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1684" h="989431">
                  <a:moveTo>
                    <a:pt x="0" y="0"/>
                  </a:moveTo>
                  <a:lnTo>
                    <a:pt x="2561684" y="0"/>
                  </a:lnTo>
                  <a:lnTo>
                    <a:pt x="2561684" y="989431"/>
                  </a:lnTo>
                  <a:lnTo>
                    <a:pt x="0" y="9894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Before conducting any assessment, educators should reflect on key foundational pillars:</a:t>
              </a:r>
              <a:endParaRPr lang="en-KE" sz="3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BD54D0-E275-02A2-2D37-F03FBC0DE873}"/>
                </a:ext>
              </a:extLst>
            </p:cNvPr>
            <p:cNvSpPr/>
            <p:nvPr/>
          </p:nvSpPr>
          <p:spPr>
            <a:xfrm>
              <a:off x="3071193" y="1522473"/>
              <a:ext cx="2946226" cy="1244781"/>
            </a:xfrm>
            <a:custGeom>
              <a:avLst/>
              <a:gdLst>
                <a:gd name="connsiteX0" fmla="*/ 0 w 2561684"/>
                <a:gd name="connsiteY0" fmla="*/ 0 h 989431"/>
                <a:gd name="connsiteX1" fmla="*/ 2561684 w 2561684"/>
                <a:gd name="connsiteY1" fmla="*/ 0 h 989431"/>
                <a:gd name="connsiteX2" fmla="*/ 2561684 w 2561684"/>
                <a:gd name="connsiteY2" fmla="*/ 989431 h 989431"/>
                <a:gd name="connsiteX3" fmla="*/ 0 w 2561684"/>
                <a:gd name="connsiteY3" fmla="*/ 989431 h 989431"/>
                <a:gd name="connsiteX4" fmla="*/ 0 w 2561684"/>
                <a:gd name="connsiteY4" fmla="*/ 0 h 98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1684" h="989431">
                  <a:moveTo>
                    <a:pt x="0" y="0"/>
                  </a:moveTo>
                  <a:lnTo>
                    <a:pt x="2561684" y="0"/>
                  </a:lnTo>
                  <a:lnTo>
                    <a:pt x="2561684" y="989431"/>
                  </a:lnTo>
                  <a:lnTo>
                    <a:pt x="0" y="9894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2147871"/>
                <a:satOff val="-6164"/>
                <a:lumOff val="-9870"/>
                <a:alphaOff val="0"/>
              </a:schemeClr>
            </a:lnRef>
            <a:fillRef idx="3">
              <a:schemeClr val="accent2">
                <a:hueOff val="2147871"/>
                <a:satOff val="-6164"/>
                <a:lumOff val="-9870"/>
                <a:alphaOff val="0"/>
              </a:schemeClr>
            </a:fillRef>
            <a:effectRef idx="3">
              <a:schemeClr val="accent2">
                <a:hueOff val="2147871"/>
                <a:satOff val="-6164"/>
                <a:lumOff val="-987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1.</a:t>
              </a:r>
              <a:r>
                <a:rPr lang="en-GB" sz="3600" b="1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Purpose – WHY?</a:t>
              </a:r>
              <a:endParaRPr lang="en-KE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4F98EB3-61B8-DB0D-A5DB-A28C7381E2DF}"/>
                </a:ext>
              </a:extLst>
            </p:cNvPr>
            <p:cNvSpPr/>
            <p:nvPr/>
          </p:nvSpPr>
          <p:spPr>
            <a:xfrm>
              <a:off x="3071193" y="2699570"/>
              <a:ext cx="2922106" cy="4021902"/>
            </a:xfrm>
            <a:custGeom>
              <a:avLst/>
              <a:gdLst>
                <a:gd name="connsiteX0" fmla="*/ 0 w 2570215"/>
                <a:gd name="connsiteY0" fmla="*/ 0 h 3196864"/>
                <a:gd name="connsiteX1" fmla="*/ 2570215 w 2570215"/>
                <a:gd name="connsiteY1" fmla="*/ 0 h 3196864"/>
                <a:gd name="connsiteX2" fmla="*/ 2570215 w 2570215"/>
                <a:gd name="connsiteY2" fmla="*/ 3196864 h 3196864"/>
                <a:gd name="connsiteX3" fmla="*/ 0 w 2570215"/>
                <a:gd name="connsiteY3" fmla="*/ 3196864 h 3196864"/>
                <a:gd name="connsiteX4" fmla="*/ 0 w 2570215"/>
                <a:gd name="connsiteY4" fmla="*/ 0 h 319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215" h="3196864">
                  <a:moveTo>
                    <a:pt x="0" y="0"/>
                  </a:moveTo>
                  <a:lnTo>
                    <a:pt x="2570215" y="0"/>
                  </a:lnTo>
                  <a:lnTo>
                    <a:pt x="2570215" y="3196864"/>
                  </a:lnTo>
                  <a:lnTo>
                    <a:pt x="0" y="31968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tint val="40000"/>
                <a:alpha val="90000"/>
                <a:hueOff val="2244906"/>
                <a:satOff val="-20744"/>
                <a:lumOff val="-2338"/>
                <a:alphaOff val="0"/>
              </a:schemeClr>
            </a:lnRef>
            <a:fillRef idx="1">
              <a:schemeClr val="accent2">
                <a:tint val="40000"/>
                <a:alpha val="90000"/>
                <a:hueOff val="2244906"/>
                <a:satOff val="-20744"/>
                <a:lumOff val="-2338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2244906"/>
                <a:satOff val="-20744"/>
                <a:lumOff val="-233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800" kern="12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What is the goal of the assessment?</a:t>
              </a:r>
              <a:endParaRPr lang="en-KE" sz="2800" kern="12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800" kern="12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Is it for:</a:t>
              </a:r>
              <a:endParaRPr lang="en-KE" sz="2800" kern="12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endParaRPr>
            </a:p>
            <a:p>
              <a:pPr marL="342900" lvl="2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800" b="1" kern="12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Placement</a:t>
              </a:r>
              <a:r>
                <a:rPr lang="en-GB" sz="2800" kern="12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?</a:t>
              </a:r>
              <a:endParaRPr lang="en-KE" sz="2800" kern="12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endParaRPr>
            </a:p>
            <a:p>
              <a:pPr marL="342900" lvl="2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800" b="1" kern="12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Transition</a:t>
              </a:r>
              <a:r>
                <a:rPr lang="en-GB" sz="2800" kern="12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?</a:t>
              </a:r>
              <a:endParaRPr lang="en-KE" sz="2800" kern="12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endParaRPr>
            </a:p>
            <a:p>
              <a:pPr marL="342900" lvl="2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800" b="1" kern="12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Informing instruction</a:t>
              </a:r>
              <a:r>
                <a:rPr lang="en-GB" sz="2800" kern="12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?</a:t>
              </a:r>
              <a:endParaRPr lang="en-KE" sz="2800" kern="12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BE6B3D6-DA95-94A2-E430-39E33586CE72}"/>
                </a:ext>
              </a:extLst>
            </p:cNvPr>
            <p:cNvSpPr/>
            <p:nvPr/>
          </p:nvSpPr>
          <p:spPr>
            <a:xfrm>
              <a:off x="6152323" y="1522473"/>
              <a:ext cx="2820478" cy="1244781"/>
            </a:xfrm>
            <a:custGeom>
              <a:avLst/>
              <a:gdLst>
                <a:gd name="connsiteX0" fmla="*/ 0 w 2561684"/>
                <a:gd name="connsiteY0" fmla="*/ 0 h 989431"/>
                <a:gd name="connsiteX1" fmla="*/ 2561684 w 2561684"/>
                <a:gd name="connsiteY1" fmla="*/ 0 h 989431"/>
                <a:gd name="connsiteX2" fmla="*/ 2561684 w 2561684"/>
                <a:gd name="connsiteY2" fmla="*/ 989431 h 989431"/>
                <a:gd name="connsiteX3" fmla="*/ 0 w 2561684"/>
                <a:gd name="connsiteY3" fmla="*/ 989431 h 989431"/>
                <a:gd name="connsiteX4" fmla="*/ 0 w 2561684"/>
                <a:gd name="connsiteY4" fmla="*/ 0 h 98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1684" h="989431">
                  <a:moveTo>
                    <a:pt x="0" y="0"/>
                  </a:moveTo>
                  <a:lnTo>
                    <a:pt x="2561684" y="0"/>
                  </a:lnTo>
                  <a:lnTo>
                    <a:pt x="2561684" y="989431"/>
                  </a:lnTo>
                  <a:lnTo>
                    <a:pt x="0" y="9894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4295743"/>
                <a:satOff val="-12329"/>
                <a:lumOff val="-19739"/>
                <a:alphaOff val="0"/>
              </a:schemeClr>
            </a:lnRef>
            <a:fillRef idx="3">
              <a:schemeClr val="accent2">
                <a:hueOff val="4295743"/>
                <a:satOff val="-12329"/>
                <a:lumOff val="-19739"/>
                <a:alphaOff val="0"/>
              </a:schemeClr>
            </a:fillRef>
            <a:effectRef idx="3">
              <a:schemeClr val="accent2">
                <a:hueOff val="4295743"/>
                <a:satOff val="-12329"/>
                <a:lumOff val="-197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2. Mode – HOW?</a:t>
              </a:r>
              <a:endParaRPr lang="en-KE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14273E-B0D3-7C41-BDA9-F8F05DDDC233}"/>
                </a:ext>
              </a:extLst>
            </p:cNvPr>
            <p:cNvSpPr/>
            <p:nvPr/>
          </p:nvSpPr>
          <p:spPr>
            <a:xfrm>
              <a:off x="6142383" y="2699570"/>
              <a:ext cx="2840356" cy="4021902"/>
            </a:xfrm>
            <a:custGeom>
              <a:avLst/>
              <a:gdLst>
                <a:gd name="connsiteX0" fmla="*/ 0 w 2570215"/>
                <a:gd name="connsiteY0" fmla="*/ 0 h 3196864"/>
                <a:gd name="connsiteX1" fmla="*/ 2570215 w 2570215"/>
                <a:gd name="connsiteY1" fmla="*/ 0 h 3196864"/>
                <a:gd name="connsiteX2" fmla="*/ 2570215 w 2570215"/>
                <a:gd name="connsiteY2" fmla="*/ 3196864 h 3196864"/>
                <a:gd name="connsiteX3" fmla="*/ 0 w 2570215"/>
                <a:gd name="connsiteY3" fmla="*/ 3196864 h 3196864"/>
                <a:gd name="connsiteX4" fmla="*/ 0 w 2570215"/>
                <a:gd name="connsiteY4" fmla="*/ 0 h 319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215" h="3196864">
                  <a:moveTo>
                    <a:pt x="0" y="0"/>
                  </a:moveTo>
                  <a:lnTo>
                    <a:pt x="2570215" y="0"/>
                  </a:lnTo>
                  <a:lnTo>
                    <a:pt x="2570215" y="3196864"/>
                  </a:lnTo>
                  <a:lnTo>
                    <a:pt x="0" y="31968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tint val="40000"/>
                <a:alpha val="90000"/>
                <a:hueOff val="4489812"/>
                <a:satOff val="-41488"/>
                <a:lumOff val="-4677"/>
                <a:alphaOff val="0"/>
              </a:schemeClr>
            </a:lnRef>
            <a:fillRef idx="1">
              <a:schemeClr val="accent2">
                <a:tint val="40000"/>
                <a:alpha val="90000"/>
                <a:hueOff val="4489812"/>
                <a:satOff val="-41488"/>
                <a:lumOff val="-4677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4489812"/>
                <a:satOff val="-41488"/>
                <a:lumOff val="-467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2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Based on the purpose, choose the appropriate assessment method:</a:t>
              </a:r>
              <a:endParaRPr lang="en-KE" sz="2200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342900" lvl="2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200" b="1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Project method</a:t>
              </a:r>
              <a:endParaRPr lang="en-KE" sz="2200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342900" lvl="2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200" b="1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Written test</a:t>
              </a:r>
              <a:endParaRPr lang="en-KE" sz="2200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342900" lvl="2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200" b="1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Oral assessment</a:t>
              </a:r>
              <a:endParaRPr lang="en-KE" sz="2200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342900" lvl="2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200" b="1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Practical assessment</a:t>
              </a:r>
              <a:endParaRPr lang="en-KE" sz="2200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342900" lvl="2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200" b="1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Portfolio</a:t>
              </a:r>
              <a:r>
                <a:rPr lang="en-GB" sz="22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KE" sz="2200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915DA87-4D82-8B79-CD3E-3D606ED5BDF5}"/>
                </a:ext>
              </a:extLst>
            </p:cNvPr>
            <p:cNvSpPr/>
            <p:nvPr/>
          </p:nvSpPr>
          <p:spPr>
            <a:xfrm>
              <a:off x="9122250" y="2600181"/>
              <a:ext cx="2922106" cy="4121293"/>
            </a:xfrm>
            <a:custGeom>
              <a:avLst/>
              <a:gdLst>
                <a:gd name="connsiteX0" fmla="*/ 0 w 2570215"/>
                <a:gd name="connsiteY0" fmla="*/ 0 h 3196864"/>
                <a:gd name="connsiteX1" fmla="*/ 2570215 w 2570215"/>
                <a:gd name="connsiteY1" fmla="*/ 0 h 3196864"/>
                <a:gd name="connsiteX2" fmla="*/ 2570215 w 2570215"/>
                <a:gd name="connsiteY2" fmla="*/ 3196864 h 3196864"/>
                <a:gd name="connsiteX3" fmla="*/ 0 w 2570215"/>
                <a:gd name="connsiteY3" fmla="*/ 3196864 h 3196864"/>
                <a:gd name="connsiteX4" fmla="*/ 0 w 2570215"/>
                <a:gd name="connsiteY4" fmla="*/ 0 h 319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215" h="3196864">
                  <a:moveTo>
                    <a:pt x="0" y="0"/>
                  </a:moveTo>
                  <a:lnTo>
                    <a:pt x="2570215" y="0"/>
                  </a:lnTo>
                  <a:lnTo>
                    <a:pt x="2570215" y="3196864"/>
                  </a:lnTo>
                  <a:lnTo>
                    <a:pt x="0" y="31968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tint val="40000"/>
                <a:alpha val="90000"/>
                <a:hueOff val="6734718"/>
                <a:satOff val="-62232"/>
                <a:lumOff val="-7015"/>
                <a:alphaOff val="0"/>
              </a:schemeClr>
            </a:lnRef>
            <a:fillRef idx="1">
              <a:schemeClr val="accent2">
                <a:tint val="40000"/>
                <a:alpha val="90000"/>
                <a:hueOff val="6734718"/>
                <a:satOff val="-62232"/>
                <a:lumOff val="-7015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6734718"/>
                <a:satOff val="-62232"/>
                <a:lumOff val="-701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2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Determine:</a:t>
              </a:r>
              <a:endParaRPr lang="en-KE" sz="2200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342900" lvl="2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200" b="1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How</a:t>
              </a:r>
              <a:r>
                <a:rPr lang="en-GB" sz="22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 learner achievement will be reported.</a:t>
              </a:r>
              <a:endParaRPr lang="en-KE" sz="2200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342900" lvl="2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200" b="1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Who</a:t>
              </a:r>
              <a:r>
                <a:rPr lang="en-GB" sz="22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 will receive the feedback (e.g., learners, parents, administrators).</a:t>
              </a:r>
              <a:endParaRPr lang="en-KE" sz="2200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342900" lvl="2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200" b="1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Which approach</a:t>
              </a:r>
              <a:r>
                <a:rPr lang="en-GB" sz="22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 will  be effective in communicating of results.</a:t>
              </a:r>
              <a:endParaRPr lang="en-KE" sz="2200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E506EE4-F3BC-9F53-731B-67B3AD09E369}"/>
                </a:ext>
              </a:extLst>
            </p:cNvPr>
            <p:cNvSpPr/>
            <p:nvPr/>
          </p:nvSpPr>
          <p:spPr>
            <a:xfrm>
              <a:off x="9112316" y="1512534"/>
              <a:ext cx="2929281" cy="1215108"/>
            </a:xfrm>
            <a:custGeom>
              <a:avLst/>
              <a:gdLst>
                <a:gd name="connsiteX0" fmla="*/ 0 w 2561684"/>
                <a:gd name="connsiteY0" fmla="*/ 0 h 989431"/>
                <a:gd name="connsiteX1" fmla="*/ 2561684 w 2561684"/>
                <a:gd name="connsiteY1" fmla="*/ 0 h 989431"/>
                <a:gd name="connsiteX2" fmla="*/ 2561684 w 2561684"/>
                <a:gd name="connsiteY2" fmla="*/ 989431 h 989431"/>
                <a:gd name="connsiteX3" fmla="*/ 0 w 2561684"/>
                <a:gd name="connsiteY3" fmla="*/ 989431 h 989431"/>
                <a:gd name="connsiteX4" fmla="*/ 0 w 2561684"/>
                <a:gd name="connsiteY4" fmla="*/ 0 h 98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1684" h="989431">
                  <a:moveTo>
                    <a:pt x="0" y="0"/>
                  </a:moveTo>
                  <a:lnTo>
                    <a:pt x="2561684" y="0"/>
                  </a:lnTo>
                  <a:lnTo>
                    <a:pt x="2561684" y="989431"/>
                  </a:lnTo>
                  <a:lnTo>
                    <a:pt x="0" y="9894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6443614"/>
                <a:satOff val="-18493"/>
                <a:lumOff val="-29609"/>
                <a:alphaOff val="0"/>
              </a:schemeClr>
            </a:lnRef>
            <a:fillRef idx="3">
              <a:schemeClr val="accent2">
                <a:hueOff val="6443614"/>
                <a:satOff val="-18493"/>
                <a:lumOff val="-29609"/>
                <a:alphaOff val="0"/>
              </a:schemeClr>
            </a:fillRef>
            <a:effectRef idx="3">
              <a:schemeClr val="accent2">
                <a:hueOff val="6443614"/>
                <a:satOff val="-18493"/>
                <a:lumOff val="-2960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3. Reporting – WHAT &amp; WHO?</a:t>
              </a:r>
              <a:endParaRPr lang="en-KE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1768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195036" y="65519"/>
            <a:ext cx="11996961" cy="651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sw-KE" sz="2800" dirty="0"/>
              <a:t>     </a:t>
            </a:r>
            <a:r>
              <a:rPr lang="sw-KE" sz="2800" b="1" dirty="0">
                <a:solidFill>
                  <a:srgbClr val="FF0000"/>
                </a:solidFill>
              </a:rPr>
              <a:t> </a:t>
            </a:r>
            <a:r>
              <a:rPr lang="sw-KE" sz="4400" b="1" dirty="0"/>
              <a:t>CBA Journey and the Key Milestones</a:t>
            </a:r>
            <a:endParaRPr lang="sw-KE" sz="2800" b="1" dirty="0">
              <a:solidFill>
                <a:schemeClr val="tx1"/>
              </a:solidFill>
            </a:endParaRPr>
          </a:p>
        </p:txBody>
      </p:sp>
      <p:grpSp>
        <p:nvGrpSpPr>
          <p:cNvPr id="117" name="Google Shape;117;p16"/>
          <p:cNvGrpSpPr/>
          <p:nvPr/>
        </p:nvGrpSpPr>
        <p:grpSpPr>
          <a:xfrm>
            <a:off x="-81937" y="1871410"/>
            <a:ext cx="2093285" cy="2372473"/>
            <a:chOff x="690527" y="1277521"/>
            <a:chExt cx="1558869" cy="1779355"/>
          </a:xfrm>
        </p:grpSpPr>
        <p:sp>
          <p:nvSpPr>
            <p:cNvPr id="118" name="Google Shape;118;p16"/>
            <p:cNvSpPr/>
            <p:nvPr/>
          </p:nvSpPr>
          <p:spPr>
            <a:xfrm>
              <a:off x="1871645" y="1386880"/>
              <a:ext cx="230100" cy="1119800"/>
            </a:xfrm>
            <a:custGeom>
              <a:avLst/>
              <a:gdLst/>
              <a:ahLst/>
              <a:cxnLst/>
              <a:rect l="l" t="t" r="r" b="b"/>
              <a:pathLst>
                <a:path w="9204" h="44792" extrusionOk="0">
                  <a:moveTo>
                    <a:pt x="0" y="1"/>
                  </a:moveTo>
                  <a:lnTo>
                    <a:pt x="0" y="33291"/>
                  </a:lnTo>
                  <a:cubicBezTo>
                    <a:pt x="0" y="38244"/>
                    <a:pt x="2810" y="42649"/>
                    <a:pt x="7096" y="44792"/>
                  </a:cubicBezTo>
                  <a:lnTo>
                    <a:pt x="9204" y="44792"/>
                  </a:lnTo>
                  <a:lnTo>
                    <a:pt x="9204" y="43328"/>
                  </a:lnTo>
                  <a:cubicBezTo>
                    <a:pt x="5025" y="41804"/>
                    <a:pt x="2179" y="37827"/>
                    <a:pt x="2179" y="33291"/>
                  </a:cubicBezTo>
                  <a:lnTo>
                    <a:pt x="2179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227016" y="2467801"/>
              <a:ext cx="1022380" cy="589075"/>
            </a:xfrm>
            <a:custGeom>
              <a:avLst/>
              <a:gdLst/>
              <a:ahLst/>
              <a:cxnLst/>
              <a:rect l="l" t="t" r="r" b="b"/>
              <a:pathLst>
                <a:path w="45375" h="23563" extrusionOk="0">
                  <a:moveTo>
                    <a:pt x="0" y="0"/>
                  </a:moveTo>
                  <a:lnTo>
                    <a:pt x="0" y="23563"/>
                  </a:lnTo>
                  <a:lnTo>
                    <a:pt x="33599" y="23563"/>
                  </a:lnTo>
                  <a:cubicBezTo>
                    <a:pt x="40100" y="23563"/>
                    <a:pt x="45375" y="18288"/>
                    <a:pt x="45375" y="11788"/>
                  </a:cubicBezTo>
                  <a:cubicBezTo>
                    <a:pt x="45375" y="5275"/>
                    <a:pt x="40100" y="0"/>
                    <a:pt x="3359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2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2017</a:t>
              </a:r>
              <a:endParaRPr kumimoji="0" sz="22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2" name="Google Shape;122;p16"/>
            <p:cNvSpPr txBox="1"/>
            <p:nvPr/>
          </p:nvSpPr>
          <p:spPr>
            <a:xfrm>
              <a:off x="690527" y="1277521"/>
              <a:ext cx="1141817" cy="846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Start of CBC implementation</a:t>
              </a:r>
              <a:endPara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4" name="Google Shape;124;p16"/>
          <p:cNvGrpSpPr/>
          <p:nvPr/>
        </p:nvGrpSpPr>
        <p:grpSpPr>
          <a:xfrm>
            <a:off x="3597153" y="1376250"/>
            <a:ext cx="2185979" cy="2896843"/>
            <a:chOff x="2877167" y="1028462"/>
            <a:chExt cx="1639484" cy="2004438"/>
          </a:xfrm>
        </p:grpSpPr>
        <p:sp>
          <p:nvSpPr>
            <p:cNvPr id="125" name="Google Shape;125;p16"/>
            <p:cNvSpPr/>
            <p:nvPr/>
          </p:nvSpPr>
          <p:spPr>
            <a:xfrm>
              <a:off x="4162788" y="1028462"/>
              <a:ext cx="278383" cy="1479937"/>
            </a:xfrm>
            <a:custGeom>
              <a:avLst/>
              <a:gdLst/>
              <a:ahLst/>
              <a:cxnLst/>
              <a:rect l="l" t="t" r="r" b="b"/>
              <a:pathLst>
                <a:path w="9204" h="44792" extrusionOk="0">
                  <a:moveTo>
                    <a:pt x="0" y="1"/>
                  </a:moveTo>
                  <a:lnTo>
                    <a:pt x="0" y="33291"/>
                  </a:lnTo>
                  <a:cubicBezTo>
                    <a:pt x="0" y="38244"/>
                    <a:pt x="2810" y="42649"/>
                    <a:pt x="7097" y="44792"/>
                  </a:cubicBezTo>
                  <a:lnTo>
                    <a:pt x="9204" y="44792"/>
                  </a:lnTo>
                  <a:lnTo>
                    <a:pt x="9204" y="43328"/>
                  </a:lnTo>
                  <a:cubicBezTo>
                    <a:pt x="5025" y="41804"/>
                    <a:pt x="2179" y="37827"/>
                    <a:pt x="2179" y="33291"/>
                  </a:cubicBezTo>
                  <a:lnTo>
                    <a:pt x="21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3460550" y="2443825"/>
              <a:ext cx="1056101" cy="589075"/>
            </a:xfrm>
            <a:custGeom>
              <a:avLst/>
              <a:gdLst/>
              <a:ahLst/>
              <a:cxnLst/>
              <a:rect l="l" t="t" r="r" b="b"/>
              <a:pathLst>
                <a:path w="49602" h="23563" extrusionOk="0">
                  <a:moveTo>
                    <a:pt x="1" y="0"/>
                  </a:moveTo>
                  <a:cubicBezTo>
                    <a:pt x="4620" y="1917"/>
                    <a:pt x="7871" y="6477"/>
                    <a:pt x="7871" y="11788"/>
                  </a:cubicBezTo>
                  <a:cubicBezTo>
                    <a:pt x="7871" y="17098"/>
                    <a:pt x="4620" y="21646"/>
                    <a:pt x="1" y="23563"/>
                  </a:cubicBezTo>
                  <a:lnTo>
                    <a:pt x="37827" y="23563"/>
                  </a:lnTo>
                  <a:cubicBezTo>
                    <a:pt x="44328" y="23563"/>
                    <a:pt x="49602" y="18288"/>
                    <a:pt x="49602" y="11788"/>
                  </a:cubicBezTo>
                  <a:cubicBezTo>
                    <a:pt x="49602" y="5275"/>
                    <a:pt x="44328" y="0"/>
                    <a:pt x="3782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2020</a:t>
              </a:r>
              <a:endParaRPr kumimoji="0" sz="22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0" name="Google Shape;130;p16"/>
            <p:cNvSpPr txBox="1"/>
            <p:nvPr/>
          </p:nvSpPr>
          <p:spPr>
            <a:xfrm>
              <a:off x="2980649" y="1550190"/>
              <a:ext cx="13059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" name="Google Shape;131;p16"/>
            <p:cNvSpPr txBox="1"/>
            <p:nvPr/>
          </p:nvSpPr>
          <p:spPr>
            <a:xfrm>
              <a:off x="2877167" y="1200748"/>
              <a:ext cx="1468252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267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KNEC administered </a:t>
              </a:r>
              <a:r>
                <a:rPr kumimoji="0" lang="en" sz="2267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2</a:t>
              </a:r>
              <a:r>
                <a:rPr kumimoji="0" lang="en" sz="2267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nd</a:t>
              </a:r>
              <a:r>
                <a:rPr kumimoji="0" lang="en" sz="2267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SBA (</a:t>
              </a:r>
              <a:r>
                <a:rPr kumimoji="0" lang="en" sz="2267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Grade 3, </a:t>
              </a:r>
              <a:r>
                <a:rPr kumimoji="0" lang="en" sz="2267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4)</a:t>
              </a:r>
              <a:endParaRPr kumimoji="0" sz="2267" b="1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2" name="Google Shape;132;p16"/>
          <p:cNvGrpSpPr/>
          <p:nvPr/>
        </p:nvGrpSpPr>
        <p:grpSpPr>
          <a:xfrm>
            <a:off x="6382859" y="1478535"/>
            <a:ext cx="2023252" cy="2859626"/>
            <a:chOff x="5442265" y="1315790"/>
            <a:chExt cx="1471559" cy="1717110"/>
          </a:xfrm>
        </p:grpSpPr>
        <p:sp>
          <p:nvSpPr>
            <p:cNvPr id="133" name="Google Shape;133;p16"/>
            <p:cNvSpPr/>
            <p:nvPr/>
          </p:nvSpPr>
          <p:spPr>
            <a:xfrm>
              <a:off x="6576056" y="1428461"/>
              <a:ext cx="230425" cy="1119800"/>
            </a:xfrm>
            <a:custGeom>
              <a:avLst/>
              <a:gdLst/>
              <a:ahLst/>
              <a:cxnLst/>
              <a:rect l="l" t="t" r="r" b="b"/>
              <a:pathLst>
                <a:path w="9217" h="44792" extrusionOk="0">
                  <a:moveTo>
                    <a:pt x="1" y="1"/>
                  </a:moveTo>
                  <a:lnTo>
                    <a:pt x="1" y="33291"/>
                  </a:lnTo>
                  <a:cubicBezTo>
                    <a:pt x="1" y="38244"/>
                    <a:pt x="2823" y="42649"/>
                    <a:pt x="7097" y="44792"/>
                  </a:cubicBezTo>
                  <a:lnTo>
                    <a:pt x="9216" y="44792"/>
                  </a:lnTo>
                  <a:lnTo>
                    <a:pt x="9216" y="43328"/>
                  </a:lnTo>
                  <a:cubicBezTo>
                    <a:pt x="5025" y="41804"/>
                    <a:pt x="2192" y="37827"/>
                    <a:pt x="2192" y="33291"/>
                  </a:cubicBezTo>
                  <a:lnTo>
                    <a:pt x="2192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5790769" y="2443825"/>
              <a:ext cx="1123055" cy="589075"/>
            </a:xfrm>
            <a:custGeom>
              <a:avLst/>
              <a:gdLst/>
              <a:ahLst/>
              <a:cxnLst/>
              <a:rect l="l" t="t" r="r" b="b"/>
              <a:pathLst>
                <a:path w="49615" h="23563" extrusionOk="0">
                  <a:moveTo>
                    <a:pt x="1" y="0"/>
                  </a:moveTo>
                  <a:cubicBezTo>
                    <a:pt x="4621" y="1917"/>
                    <a:pt x="7871" y="6477"/>
                    <a:pt x="7871" y="11788"/>
                  </a:cubicBezTo>
                  <a:cubicBezTo>
                    <a:pt x="7871" y="17098"/>
                    <a:pt x="4621" y="21646"/>
                    <a:pt x="1" y="23563"/>
                  </a:cubicBezTo>
                  <a:lnTo>
                    <a:pt x="37827" y="23563"/>
                  </a:lnTo>
                  <a:cubicBezTo>
                    <a:pt x="44340" y="23563"/>
                    <a:pt x="49614" y="18288"/>
                    <a:pt x="49614" y="11788"/>
                  </a:cubicBezTo>
                  <a:cubicBezTo>
                    <a:pt x="49614" y="5275"/>
                    <a:pt x="44340" y="0"/>
                    <a:pt x="3782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2022</a:t>
              </a:r>
              <a:endPara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7" name="Google Shape;137;p16"/>
            <p:cNvSpPr txBox="1"/>
            <p:nvPr/>
          </p:nvSpPr>
          <p:spPr>
            <a:xfrm>
              <a:off x="5442265" y="1315790"/>
              <a:ext cx="1228087" cy="971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Successfully Conducted </a:t>
              </a:r>
              <a:r>
                <a:rPr kumimoji="0" lang="en-GB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4</a:t>
              </a:r>
              <a:r>
                <a:rPr kumimoji="0" lang="en-GB" sz="19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th</a:t>
              </a:r>
              <a:r>
                <a:rPr kumimoji="0" lang="en-GB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kumimoji="0" lang="en-GB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SBA and the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1</a:t>
              </a:r>
              <a:r>
                <a:rPr kumimoji="0" lang="en-GB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st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KPSEA &amp;KILEA</a:t>
              </a:r>
              <a:endPara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9" name="Google Shape;139;p16"/>
          <p:cNvGrpSpPr/>
          <p:nvPr/>
        </p:nvGrpSpPr>
        <p:grpSpPr>
          <a:xfrm>
            <a:off x="1147953" y="3367955"/>
            <a:ext cx="3409343" cy="3011487"/>
            <a:chOff x="775519" y="2275849"/>
            <a:chExt cx="2557007" cy="2471637"/>
          </a:xfrm>
        </p:grpSpPr>
        <p:sp>
          <p:nvSpPr>
            <p:cNvPr id="140" name="Google Shape;140;p16"/>
            <p:cNvSpPr/>
            <p:nvPr/>
          </p:nvSpPr>
          <p:spPr>
            <a:xfrm>
              <a:off x="2997256" y="2948082"/>
              <a:ext cx="192854" cy="1613464"/>
            </a:xfrm>
            <a:custGeom>
              <a:avLst/>
              <a:gdLst/>
              <a:ahLst/>
              <a:cxnLst/>
              <a:rect l="l" t="t" r="r" b="b"/>
              <a:pathLst>
                <a:path w="9204" h="44804" extrusionOk="0">
                  <a:moveTo>
                    <a:pt x="7097" y="0"/>
                  </a:moveTo>
                  <a:cubicBezTo>
                    <a:pt x="2810" y="2143"/>
                    <a:pt x="0" y="6549"/>
                    <a:pt x="0" y="11514"/>
                  </a:cubicBezTo>
                  <a:lnTo>
                    <a:pt x="0" y="44803"/>
                  </a:lnTo>
                  <a:lnTo>
                    <a:pt x="2179" y="44803"/>
                  </a:lnTo>
                  <a:lnTo>
                    <a:pt x="2179" y="11514"/>
                  </a:lnTo>
                  <a:cubicBezTo>
                    <a:pt x="2179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2283107" y="2275849"/>
              <a:ext cx="1049419" cy="737040"/>
            </a:xfrm>
            <a:custGeom>
              <a:avLst/>
              <a:gdLst/>
              <a:ahLst/>
              <a:cxnLst/>
              <a:rect l="l" t="t" r="r" b="b"/>
              <a:pathLst>
                <a:path w="49603" h="23563" extrusionOk="0">
                  <a:moveTo>
                    <a:pt x="1" y="0"/>
                  </a:moveTo>
                  <a:cubicBezTo>
                    <a:pt x="4621" y="1917"/>
                    <a:pt x="7871" y="6477"/>
                    <a:pt x="7871" y="11788"/>
                  </a:cubicBezTo>
                  <a:cubicBezTo>
                    <a:pt x="7871" y="17098"/>
                    <a:pt x="4621" y="21646"/>
                    <a:pt x="1" y="23563"/>
                  </a:cubicBezTo>
                  <a:lnTo>
                    <a:pt x="37827" y="23563"/>
                  </a:lnTo>
                  <a:cubicBezTo>
                    <a:pt x="44328" y="23563"/>
                    <a:pt x="49602" y="18288"/>
                    <a:pt x="49602" y="11788"/>
                  </a:cubicBezTo>
                  <a:cubicBezTo>
                    <a:pt x="49602" y="5275"/>
                    <a:pt x="44328" y="0"/>
                    <a:pt x="3782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2019</a:t>
              </a:r>
              <a:endPara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4" name="Google Shape;144;p16"/>
            <p:cNvSpPr txBox="1"/>
            <p:nvPr/>
          </p:nvSpPr>
          <p:spPr>
            <a:xfrm>
              <a:off x="775519" y="3473028"/>
              <a:ext cx="2299542" cy="1274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MLP(KEYA) 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kumimoji="0" lang="e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Conducted the </a:t>
              </a:r>
              <a:r>
                <a:rPr kumimoji="0" lang="e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1</a:t>
              </a:r>
              <a:r>
                <a:rPr kumimoji="0" lang="en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st</a:t>
              </a:r>
              <a:r>
                <a:rPr kumimoji="0" lang="e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assessment to </a:t>
              </a:r>
              <a:r>
                <a:rPr kumimoji="0" lang="e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Grade 3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&amp; KFLEA </a:t>
              </a: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145" name="Google Shape;145;p16"/>
            <p:cNvSpPr txBox="1"/>
            <p:nvPr/>
          </p:nvSpPr>
          <p:spPr>
            <a:xfrm>
              <a:off x="1634188" y="3343088"/>
              <a:ext cx="140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267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6" name="Google Shape;146;p16"/>
          <p:cNvGrpSpPr/>
          <p:nvPr/>
        </p:nvGrpSpPr>
        <p:grpSpPr>
          <a:xfrm>
            <a:off x="4747129" y="3397839"/>
            <a:ext cx="2419716" cy="2989956"/>
            <a:chOff x="4007988" y="2395279"/>
            <a:chExt cx="1814787" cy="2242467"/>
          </a:xfrm>
        </p:grpSpPr>
        <p:sp>
          <p:nvSpPr>
            <p:cNvPr id="147" name="Google Shape;147;p16"/>
            <p:cNvSpPr/>
            <p:nvPr/>
          </p:nvSpPr>
          <p:spPr>
            <a:xfrm>
              <a:off x="5396812" y="2956463"/>
              <a:ext cx="208194" cy="1647352"/>
            </a:xfrm>
            <a:custGeom>
              <a:avLst/>
              <a:gdLst/>
              <a:ahLst/>
              <a:cxnLst/>
              <a:rect l="l" t="t" r="r" b="b"/>
              <a:pathLst>
                <a:path w="9205" h="44804" extrusionOk="0">
                  <a:moveTo>
                    <a:pt x="7097" y="0"/>
                  </a:moveTo>
                  <a:cubicBezTo>
                    <a:pt x="2811" y="2143"/>
                    <a:pt x="1" y="6549"/>
                    <a:pt x="1" y="11514"/>
                  </a:cubicBezTo>
                  <a:lnTo>
                    <a:pt x="1" y="44803"/>
                  </a:lnTo>
                  <a:lnTo>
                    <a:pt x="2180" y="44803"/>
                  </a:lnTo>
                  <a:lnTo>
                    <a:pt x="2180" y="11514"/>
                  </a:lnTo>
                  <a:cubicBezTo>
                    <a:pt x="2180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4645825" y="2395279"/>
              <a:ext cx="1084706" cy="637622"/>
            </a:xfrm>
            <a:custGeom>
              <a:avLst/>
              <a:gdLst/>
              <a:ahLst/>
              <a:cxnLst/>
              <a:rect l="l" t="t" r="r" b="b"/>
              <a:pathLst>
                <a:path w="49614" h="23563" extrusionOk="0">
                  <a:moveTo>
                    <a:pt x="0" y="0"/>
                  </a:moveTo>
                  <a:cubicBezTo>
                    <a:pt x="4620" y="1917"/>
                    <a:pt x="7870" y="6477"/>
                    <a:pt x="7870" y="11788"/>
                  </a:cubicBezTo>
                  <a:cubicBezTo>
                    <a:pt x="7870" y="17098"/>
                    <a:pt x="4620" y="21646"/>
                    <a:pt x="0" y="23563"/>
                  </a:cubicBezTo>
                  <a:lnTo>
                    <a:pt x="37826" y="23563"/>
                  </a:lnTo>
                  <a:cubicBezTo>
                    <a:pt x="44339" y="23563"/>
                    <a:pt x="49614" y="18288"/>
                    <a:pt x="49614" y="11788"/>
                  </a:cubicBezTo>
                  <a:cubicBezTo>
                    <a:pt x="49614" y="5275"/>
                    <a:pt x="44339" y="0"/>
                    <a:pt x="3782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2021</a:t>
              </a:r>
              <a:endPara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5668275" y="394520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3"/>
                    <a:pt x="0" y="441"/>
                  </a:cubicBezTo>
                  <a:cubicBezTo>
                    <a:pt x="0" y="691"/>
                    <a:pt x="203" y="881"/>
                    <a:pt x="441" y="881"/>
                  </a:cubicBezTo>
                  <a:cubicBezTo>
                    <a:pt x="691" y="881"/>
                    <a:pt x="881" y="691"/>
                    <a:pt x="881" y="441"/>
                  </a:cubicBezTo>
                  <a:cubicBezTo>
                    <a:pt x="881" y="203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5712325" y="3945200"/>
              <a:ext cx="22350" cy="22050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1" y="0"/>
                  </a:moveTo>
                  <a:cubicBezTo>
                    <a:pt x="203" y="0"/>
                    <a:pt x="0" y="203"/>
                    <a:pt x="0" y="441"/>
                  </a:cubicBezTo>
                  <a:cubicBezTo>
                    <a:pt x="0" y="691"/>
                    <a:pt x="203" y="881"/>
                    <a:pt x="441" y="881"/>
                  </a:cubicBezTo>
                  <a:cubicBezTo>
                    <a:pt x="691" y="881"/>
                    <a:pt x="893" y="691"/>
                    <a:pt x="893" y="441"/>
                  </a:cubicBezTo>
                  <a:cubicBezTo>
                    <a:pt x="893" y="203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5756675" y="394520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191" y="0"/>
                    <a:pt x="0" y="203"/>
                    <a:pt x="0" y="441"/>
                  </a:cubicBezTo>
                  <a:cubicBezTo>
                    <a:pt x="0" y="691"/>
                    <a:pt x="191" y="881"/>
                    <a:pt x="441" y="881"/>
                  </a:cubicBezTo>
                  <a:cubicBezTo>
                    <a:pt x="679" y="881"/>
                    <a:pt x="881" y="691"/>
                    <a:pt x="881" y="441"/>
                  </a:cubicBezTo>
                  <a:cubicBezTo>
                    <a:pt x="881" y="203"/>
                    <a:pt x="679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5800725" y="394520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191" y="0"/>
                    <a:pt x="1" y="203"/>
                    <a:pt x="1" y="441"/>
                  </a:cubicBezTo>
                  <a:cubicBezTo>
                    <a:pt x="1" y="691"/>
                    <a:pt x="191" y="881"/>
                    <a:pt x="441" y="881"/>
                  </a:cubicBezTo>
                  <a:cubicBezTo>
                    <a:pt x="679" y="881"/>
                    <a:pt x="882" y="691"/>
                    <a:pt x="882" y="441"/>
                  </a:cubicBezTo>
                  <a:cubicBezTo>
                    <a:pt x="882" y="203"/>
                    <a:pt x="679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4" name="Google Shape;154;p16"/>
            <p:cNvSpPr txBox="1"/>
            <p:nvPr/>
          </p:nvSpPr>
          <p:spPr>
            <a:xfrm>
              <a:off x="4007988" y="3689937"/>
              <a:ext cx="1401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" name="Google Shape;155;p16"/>
            <p:cNvSpPr txBox="1"/>
            <p:nvPr/>
          </p:nvSpPr>
          <p:spPr>
            <a:xfrm>
              <a:off x="4022994" y="3499104"/>
              <a:ext cx="1591265" cy="11386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267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Conducted the </a:t>
              </a:r>
              <a:r>
                <a:rPr kumimoji="0" lang="en" sz="2267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3</a:t>
              </a:r>
              <a:r>
                <a:rPr kumimoji="0" lang="en" sz="2267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rd </a:t>
              </a:r>
              <a:r>
                <a:rPr kumimoji="0" lang="en" sz="2267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assessment (</a:t>
              </a:r>
              <a:r>
                <a:rPr kumimoji="0" lang="en" sz="2267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Grade 3,4,</a:t>
              </a:r>
              <a:r>
                <a:rPr kumimoji="0" lang="en" sz="2267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5</a:t>
              </a:r>
              <a:r>
                <a:rPr kumimoji="0" lang="en" sz="2267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)</a:t>
              </a:r>
              <a:endParaRPr kumimoji="0" sz="2267" b="1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56" name="Google Shape;156;p16"/>
          <p:cNvGrpSpPr/>
          <p:nvPr/>
        </p:nvGrpSpPr>
        <p:grpSpPr>
          <a:xfrm>
            <a:off x="7203321" y="3421753"/>
            <a:ext cx="2377800" cy="3030289"/>
            <a:chOff x="6226600" y="2443826"/>
            <a:chExt cx="1783350" cy="1807123"/>
          </a:xfrm>
        </p:grpSpPr>
        <p:sp>
          <p:nvSpPr>
            <p:cNvPr id="157" name="Google Shape;157;p16"/>
            <p:cNvSpPr/>
            <p:nvPr/>
          </p:nvSpPr>
          <p:spPr>
            <a:xfrm>
              <a:off x="7674559" y="2956463"/>
              <a:ext cx="265885" cy="1294486"/>
            </a:xfrm>
            <a:custGeom>
              <a:avLst/>
              <a:gdLst/>
              <a:ahLst/>
              <a:cxnLst/>
              <a:rect l="l" t="t" r="r" b="b"/>
              <a:pathLst>
                <a:path w="9204" h="44804" extrusionOk="0">
                  <a:moveTo>
                    <a:pt x="7096" y="0"/>
                  </a:moveTo>
                  <a:cubicBezTo>
                    <a:pt x="2810" y="2143"/>
                    <a:pt x="0" y="6549"/>
                    <a:pt x="0" y="11514"/>
                  </a:cubicBezTo>
                  <a:lnTo>
                    <a:pt x="0" y="44803"/>
                  </a:lnTo>
                  <a:lnTo>
                    <a:pt x="2179" y="44803"/>
                  </a:lnTo>
                  <a:lnTo>
                    <a:pt x="2179" y="11514"/>
                  </a:lnTo>
                  <a:cubicBezTo>
                    <a:pt x="2179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7016350" y="2443826"/>
              <a:ext cx="993600" cy="544859"/>
            </a:xfrm>
            <a:custGeom>
              <a:avLst/>
              <a:gdLst/>
              <a:ahLst/>
              <a:cxnLst/>
              <a:rect l="l" t="t" r="r" b="b"/>
              <a:pathLst>
                <a:path w="49614" h="23563" extrusionOk="0">
                  <a:moveTo>
                    <a:pt x="1" y="0"/>
                  </a:moveTo>
                  <a:cubicBezTo>
                    <a:pt x="4620" y="1917"/>
                    <a:pt x="7871" y="6477"/>
                    <a:pt x="7871" y="11788"/>
                  </a:cubicBezTo>
                  <a:cubicBezTo>
                    <a:pt x="7871" y="17098"/>
                    <a:pt x="4620" y="21646"/>
                    <a:pt x="1" y="23563"/>
                  </a:cubicBezTo>
                  <a:lnTo>
                    <a:pt x="37827" y="23563"/>
                  </a:lnTo>
                  <a:cubicBezTo>
                    <a:pt x="44340" y="23563"/>
                    <a:pt x="49614" y="18288"/>
                    <a:pt x="49614" y="11788"/>
                  </a:cubicBezTo>
                  <a:cubicBezTo>
                    <a:pt x="49614" y="5275"/>
                    <a:pt x="44340" y="0"/>
                    <a:pt x="3782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2023</a:t>
              </a:r>
              <a:endPara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2" name="Google Shape;162;p16"/>
            <p:cNvSpPr txBox="1"/>
            <p:nvPr/>
          </p:nvSpPr>
          <p:spPr>
            <a:xfrm>
              <a:off x="6226600" y="3633470"/>
              <a:ext cx="155959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Successfully Conducted </a:t>
              </a:r>
              <a:r>
                <a:rPr kumimoji="0" lang="en-GB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5</a:t>
              </a:r>
              <a:r>
                <a:rPr kumimoji="0" lang="en-GB" sz="1900" b="1" i="0" u="none" strike="noStrike" kern="1200" cap="none" spc="0" normalizeH="0" baseline="3000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th</a:t>
              </a:r>
              <a:r>
                <a:rPr kumimoji="0" lang="en-GB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kumimoji="0" lang="en-GB" sz="19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kumimoji="0" lang="en-GB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SBA &amp; the </a:t>
              </a:r>
              <a:r>
                <a:rPr kumimoji="0" lang="en-GB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2</a:t>
              </a:r>
              <a:r>
                <a:rPr kumimoji="0" lang="en-GB" sz="19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nd</a:t>
              </a:r>
              <a:r>
                <a:rPr kumimoji="0" lang="en-GB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kumimoji="0" lang="en-GB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KPSEA &amp;KILEA</a:t>
              </a:r>
              <a:endPara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" name="Google Shape;124;p16">
            <a:extLst>
              <a:ext uri="{FF2B5EF4-FFF2-40B4-BE49-F238E27FC236}">
                <a16:creationId xmlns:a16="http://schemas.microsoft.com/office/drawing/2014/main" id="{19A6EDA7-70EE-A803-823E-9F4B9183F39C}"/>
              </a:ext>
            </a:extLst>
          </p:cNvPr>
          <p:cNvGrpSpPr/>
          <p:nvPr/>
        </p:nvGrpSpPr>
        <p:grpSpPr>
          <a:xfrm>
            <a:off x="8890432" y="927390"/>
            <a:ext cx="2147334" cy="3372361"/>
            <a:chOff x="3090700" y="699433"/>
            <a:chExt cx="1550964" cy="2333467"/>
          </a:xfrm>
        </p:grpSpPr>
        <p:sp>
          <p:nvSpPr>
            <p:cNvPr id="13" name="Google Shape;125;p16">
              <a:extLst>
                <a:ext uri="{FF2B5EF4-FFF2-40B4-BE49-F238E27FC236}">
                  <a16:creationId xmlns:a16="http://schemas.microsoft.com/office/drawing/2014/main" id="{ED81E6F6-D04D-AE42-3703-F84D213B388E}"/>
                </a:ext>
              </a:extLst>
            </p:cNvPr>
            <p:cNvSpPr/>
            <p:nvPr/>
          </p:nvSpPr>
          <p:spPr>
            <a:xfrm>
              <a:off x="4310032" y="883486"/>
              <a:ext cx="185451" cy="1631233"/>
            </a:xfrm>
            <a:custGeom>
              <a:avLst/>
              <a:gdLst/>
              <a:ahLst/>
              <a:cxnLst/>
              <a:rect l="l" t="t" r="r" b="b"/>
              <a:pathLst>
                <a:path w="9204" h="44792" extrusionOk="0">
                  <a:moveTo>
                    <a:pt x="0" y="1"/>
                  </a:moveTo>
                  <a:lnTo>
                    <a:pt x="0" y="33291"/>
                  </a:lnTo>
                  <a:cubicBezTo>
                    <a:pt x="0" y="38244"/>
                    <a:pt x="2810" y="42649"/>
                    <a:pt x="7097" y="44792"/>
                  </a:cubicBezTo>
                  <a:lnTo>
                    <a:pt x="9204" y="44792"/>
                  </a:lnTo>
                  <a:lnTo>
                    <a:pt x="9204" y="43328"/>
                  </a:lnTo>
                  <a:cubicBezTo>
                    <a:pt x="5025" y="41804"/>
                    <a:pt x="2179" y="37827"/>
                    <a:pt x="2179" y="33291"/>
                  </a:cubicBezTo>
                  <a:lnTo>
                    <a:pt x="21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Google Shape;126;p16">
              <a:extLst>
                <a:ext uri="{FF2B5EF4-FFF2-40B4-BE49-F238E27FC236}">
                  <a16:creationId xmlns:a16="http://schemas.microsoft.com/office/drawing/2014/main" id="{7081E455-25AF-43E8-7B40-DF6C248512C1}"/>
                </a:ext>
              </a:extLst>
            </p:cNvPr>
            <p:cNvSpPr/>
            <p:nvPr/>
          </p:nvSpPr>
          <p:spPr>
            <a:xfrm>
              <a:off x="3460550" y="2443825"/>
              <a:ext cx="1181114" cy="589075"/>
            </a:xfrm>
            <a:custGeom>
              <a:avLst/>
              <a:gdLst/>
              <a:ahLst/>
              <a:cxnLst/>
              <a:rect l="l" t="t" r="r" b="b"/>
              <a:pathLst>
                <a:path w="49602" h="23563" extrusionOk="0">
                  <a:moveTo>
                    <a:pt x="1" y="0"/>
                  </a:moveTo>
                  <a:cubicBezTo>
                    <a:pt x="4620" y="1917"/>
                    <a:pt x="7871" y="6477"/>
                    <a:pt x="7871" y="11788"/>
                  </a:cubicBezTo>
                  <a:cubicBezTo>
                    <a:pt x="7871" y="17098"/>
                    <a:pt x="4620" y="21646"/>
                    <a:pt x="1" y="23563"/>
                  </a:cubicBezTo>
                  <a:lnTo>
                    <a:pt x="37827" y="23563"/>
                  </a:lnTo>
                  <a:cubicBezTo>
                    <a:pt x="44328" y="23563"/>
                    <a:pt x="49602" y="18288"/>
                    <a:pt x="49602" y="11788"/>
                  </a:cubicBezTo>
                  <a:cubicBezTo>
                    <a:pt x="49602" y="5275"/>
                    <a:pt x="44328" y="0"/>
                    <a:pt x="3782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2024</a:t>
              </a:r>
              <a:endParaRPr kumimoji="0" sz="22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" name="Google Shape;130;p16">
              <a:extLst>
                <a:ext uri="{FF2B5EF4-FFF2-40B4-BE49-F238E27FC236}">
                  <a16:creationId xmlns:a16="http://schemas.microsoft.com/office/drawing/2014/main" id="{F355C1C0-5A5F-D04F-EC3B-7C94F9B2A932}"/>
                </a:ext>
              </a:extLst>
            </p:cNvPr>
            <p:cNvSpPr txBox="1"/>
            <p:nvPr/>
          </p:nvSpPr>
          <p:spPr>
            <a:xfrm>
              <a:off x="3090700" y="699433"/>
              <a:ext cx="1471395" cy="1479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KNEC administered </a:t>
              </a:r>
              <a:r>
                <a:rPr kumimoji="0" lang="en-GB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Fira Sans Extra Condensed Medium"/>
                </a:rPr>
                <a:t>Grade 9 PILOT</a:t>
              </a:r>
              <a:endPara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" name="Google Shape;139;p16">
            <a:extLst>
              <a:ext uri="{FF2B5EF4-FFF2-40B4-BE49-F238E27FC236}">
                <a16:creationId xmlns:a16="http://schemas.microsoft.com/office/drawing/2014/main" id="{D8EACB0C-3B10-C0D3-9D0F-064F2511FE8A}"/>
              </a:ext>
            </a:extLst>
          </p:cNvPr>
          <p:cNvGrpSpPr/>
          <p:nvPr/>
        </p:nvGrpSpPr>
        <p:grpSpPr>
          <a:xfrm>
            <a:off x="9724737" y="3401348"/>
            <a:ext cx="2467261" cy="3331800"/>
            <a:chOff x="1482080" y="2275849"/>
            <a:chExt cx="1850446" cy="2869145"/>
          </a:xfrm>
        </p:grpSpPr>
        <p:sp>
          <p:nvSpPr>
            <p:cNvPr id="18" name="Google Shape;140;p16">
              <a:extLst>
                <a:ext uri="{FF2B5EF4-FFF2-40B4-BE49-F238E27FC236}">
                  <a16:creationId xmlns:a16="http://schemas.microsoft.com/office/drawing/2014/main" id="{D8B320B0-1DBA-9441-9EED-49F063694AE6}"/>
                </a:ext>
              </a:extLst>
            </p:cNvPr>
            <p:cNvSpPr/>
            <p:nvPr/>
          </p:nvSpPr>
          <p:spPr>
            <a:xfrm>
              <a:off x="2930535" y="2862289"/>
              <a:ext cx="326453" cy="2099695"/>
            </a:xfrm>
            <a:custGeom>
              <a:avLst/>
              <a:gdLst/>
              <a:ahLst/>
              <a:cxnLst/>
              <a:rect l="l" t="t" r="r" b="b"/>
              <a:pathLst>
                <a:path w="9204" h="44804" extrusionOk="0">
                  <a:moveTo>
                    <a:pt x="7097" y="0"/>
                  </a:moveTo>
                  <a:cubicBezTo>
                    <a:pt x="2810" y="2143"/>
                    <a:pt x="0" y="6549"/>
                    <a:pt x="0" y="11514"/>
                  </a:cubicBezTo>
                  <a:lnTo>
                    <a:pt x="0" y="44803"/>
                  </a:lnTo>
                  <a:lnTo>
                    <a:pt x="2179" y="44803"/>
                  </a:lnTo>
                  <a:lnTo>
                    <a:pt x="2179" y="11514"/>
                  </a:lnTo>
                  <a:cubicBezTo>
                    <a:pt x="2179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9" name="Google Shape;141;p16">
              <a:extLst>
                <a:ext uri="{FF2B5EF4-FFF2-40B4-BE49-F238E27FC236}">
                  <a16:creationId xmlns:a16="http://schemas.microsoft.com/office/drawing/2014/main" id="{A8A4672A-9ADC-CA46-C2AB-0035C4137A62}"/>
                </a:ext>
              </a:extLst>
            </p:cNvPr>
            <p:cNvSpPr/>
            <p:nvPr/>
          </p:nvSpPr>
          <p:spPr>
            <a:xfrm>
              <a:off x="2283107" y="2275849"/>
              <a:ext cx="1049419" cy="737040"/>
            </a:xfrm>
            <a:custGeom>
              <a:avLst/>
              <a:gdLst/>
              <a:ahLst/>
              <a:cxnLst/>
              <a:rect l="l" t="t" r="r" b="b"/>
              <a:pathLst>
                <a:path w="49603" h="23563" extrusionOk="0">
                  <a:moveTo>
                    <a:pt x="1" y="0"/>
                  </a:moveTo>
                  <a:cubicBezTo>
                    <a:pt x="4621" y="1917"/>
                    <a:pt x="7871" y="6477"/>
                    <a:pt x="7871" y="11788"/>
                  </a:cubicBezTo>
                  <a:cubicBezTo>
                    <a:pt x="7871" y="17098"/>
                    <a:pt x="4621" y="21646"/>
                    <a:pt x="1" y="23563"/>
                  </a:cubicBezTo>
                  <a:lnTo>
                    <a:pt x="37827" y="23563"/>
                  </a:lnTo>
                  <a:cubicBezTo>
                    <a:pt x="44328" y="23563"/>
                    <a:pt x="49602" y="18288"/>
                    <a:pt x="49602" y="11788"/>
                  </a:cubicBezTo>
                  <a:cubicBezTo>
                    <a:pt x="49602" y="5275"/>
                    <a:pt x="44328" y="0"/>
                    <a:pt x="3782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2025</a:t>
              </a:r>
              <a:endPara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" name="Google Shape;144;p16">
              <a:extLst>
                <a:ext uri="{FF2B5EF4-FFF2-40B4-BE49-F238E27FC236}">
                  <a16:creationId xmlns:a16="http://schemas.microsoft.com/office/drawing/2014/main" id="{135EC62A-D1CB-8026-70CB-478042D2D620}"/>
                </a:ext>
              </a:extLst>
            </p:cNvPr>
            <p:cNvSpPr txBox="1"/>
            <p:nvPr/>
          </p:nvSpPr>
          <p:spPr>
            <a:xfrm>
              <a:off x="1482080" y="3637542"/>
              <a:ext cx="1401300" cy="1507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67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KNEC to </a:t>
              </a:r>
              <a:r>
                <a:rPr kumimoji="0" lang="en-GB" sz="2267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1</a:t>
              </a:r>
              <a:r>
                <a:rPr kumimoji="0" lang="en-GB" sz="2267" b="1" i="0" u="none" strike="noStrike" kern="1200" cap="none" spc="0" normalizeH="0" baseline="3000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ST</a:t>
              </a:r>
              <a:r>
                <a:rPr kumimoji="0" lang="en-GB" sz="2267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administer KJSEA &amp; KPLEA </a:t>
              </a:r>
            </a:p>
          </p:txBody>
        </p:sp>
        <p:sp>
          <p:nvSpPr>
            <p:cNvPr id="21" name="Google Shape;145;p16">
              <a:extLst>
                <a:ext uri="{FF2B5EF4-FFF2-40B4-BE49-F238E27FC236}">
                  <a16:creationId xmlns:a16="http://schemas.microsoft.com/office/drawing/2014/main" id="{44460D7B-3C65-0FF1-A489-9432ACD77EF3}"/>
                </a:ext>
              </a:extLst>
            </p:cNvPr>
            <p:cNvSpPr txBox="1"/>
            <p:nvPr/>
          </p:nvSpPr>
          <p:spPr>
            <a:xfrm>
              <a:off x="1649026" y="3378697"/>
              <a:ext cx="140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267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" name="Google Shape;132;p16">
            <a:extLst>
              <a:ext uri="{FF2B5EF4-FFF2-40B4-BE49-F238E27FC236}">
                <a16:creationId xmlns:a16="http://schemas.microsoft.com/office/drawing/2014/main" id="{F99D3AAD-85AE-F01C-FC67-228B247DBF09}"/>
              </a:ext>
            </a:extLst>
          </p:cNvPr>
          <p:cNvGrpSpPr/>
          <p:nvPr/>
        </p:nvGrpSpPr>
        <p:grpSpPr>
          <a:xfrm>
            <a:off x="1277061" y="1666174"/>
            <a:ext cx="2028578" cy="2627868"/>
            <a:chOff x="5216402" y="1374030"/>
            <a:chExt cx="1697422" cy="1658870"/>
          </a:xfrm>
        </p:grpSpPr>
        <p:sp>
          <p:nvSpPr>
            <p:cNvPr id="10" name="Google Shape;133;p16">
              <a:extLst>
                <a:ext uri="{FF2B5EF4-FFF2-40B4-BE49-F238E27FC236}">
                  <a16:creationId xmlns:a16="http://schemas.microsoft.com/office/drawing/2014/main" id="{26417F86-A434-F3DB-28DF-17F8E36AC5AA}"/>
                </a:ext>
              </a:extLst>
            </p:cNvPr>
            <p:cNvSpPr/>
            <p:nvPr/>
          </p:nvSpPr>
          <p:spPr>
            <a:xfrm>
              <a:off x="6576056" y="1428461"/>
              <a:ext cx="230425" cy="1119800"/>
            </a:xfrm>
            <a:custGeom>
              <a:avLst/>
              <a:gdLst/>
              <a:ahLst/>
              <a:cxnLst/>
              <a:rect l="l" t="t" r="r" b="b"/>
              <a:pathLst>
                <a:path w="9217" h="44792" extrusionOk="0">
                  <a:moveTo>
                    <a:pt x="1" y="1"/>
                  </a:moveTo>
                  <a:lnTo>
                    <a:pt x="1" y="33291"/>
                  </a:lnTo>
                  <a:cubicBezTo>
                    <a:pt x="1" y="38244"/>
                    <a:pt x="2823" y="42649"/>
                    <a:pt x="7097" y="44792"/>
                  </a:cubicBezTo>
                  <a:lnTo>
                    <a:pt x="9216" y="44792"/>
                  </a:lnTo>
                  <a:lnTo>
                    <a:pt x="9216" y="43328"/>
                  </a:lnTo>
                  <a:cubicBezTo>
                    <a:pt x="5025" y="41804"/>
                    <a:pt x="2192" y="37827"/>
                    <a:pt x="2192" y="33291"/>
                  </a:cubicBezTo>
                  <a:lnTo>
                    <a:pt x="2192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1" name="Google Shape;134;p16">
              <a:extLst>
                <a:ext uri="{FF2B5EF4-FFF2-40B4-BE49-F238E27FC236}">
                  <a16:creationId xmlns:a16="http://schemas.microsoft.com/office/drawing/2014/main" id="{BAE3B07F-0A77-42AB-9758-16DC9767A5FF}"/>
                </a:ext>
              </a:extLst>
            </p:cNvPr>
            <p:cNvSpPr/>
            <p:nvPr/>
          </p:nvSpPr>
          <p:spPr>
            <a:xfrm>
              <a:off x="5790769" y="2443825"/>
              <a:ext cx="1123055" cy="589075"/>
            </a:xfrm>
            <a:custGeom>
              <a:avLst/>
              <a:gdLst/>
              <a:ahLst/>
              <a:cxnLst/>
              <a:rect l="l" t="t" r="r" b="b"/>
              <a:pathLst>
                <a:path w="49615" h="23563" extrusionOk="0">
                  <a:moveTo>
                    <a:pt x="1" y="0"/>
                  </a:moveTo>
                  <a:cubicBezTo>
                    <a:pt x="4621" y="1917"/>
                    <a:pt x="7871" y="6477"/>
                    <a:pt x="7871" y="11788"/>
                  </a:cubicBezTo>
                  <a:cubicBezTo>
                    <a:pt x="7871" y="17098"/>
                    <a:pt x="4621" y="21646"/>
                    <a:pt x="1" y="23563"/>
                  </a:cubicBezTo>
                  <a:lnTo>
                    <a:pt x="37827" y="23563"/>
                  </a:lnTo>
                  <a:cubicBezTo>
                    <a:pt x="44340" y="23563"/>
                    <a:pt x="49614" y="18288"/>
                    <a:pt x="49614" y="11788"/>
                  </a:cubicBezTo>
                  <a:cubicBezTo>
                    <a:pt x="49614" y="5275"/>
                    <a:pt x="44340" y="0"/>
                    <a:pt x="3782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2018</a:t>
              </a:r>
              <a:endPara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" name="Google Shape;137;p16">
              <a:extLst>
                <a:ext uri="{FF2B5EF4-FFF2-40B4-BE49-F238E27FC236}">
                  <a16:creationId xmlns:a16="http://schemas.microsoft.com/office/drawing/2014/main" id="{36CEC60D-3426-6D26-97E0-C64CEAA4AFF5}"/>
                </a:ext>
              </a:extLst>
            </p:cNvPr>
            <p:cNvSpPr txBox="1"/>
            <p:nvPr/>
          </p:nvSpPr>
          <p:spPr>
            <a:xfrm>
              <a:off x="5216402" y="1374030"/>
              <a:ext cx="1657425" cy="971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0664AE2-EDCA-9A31-9376-3700171A275F}"/>
              </a:ext>
            </a:extLst>
          </p:cNvPr>
          <p:cNvSpPr txBox="1"/>
          <p:nvPr/>
        </p:nvSpPr>
        <p:spPr>
          <a:xfrm>
            <a:off x="1650892" y="1126863"/>
            <a:ext cx="12917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Conducted Pilot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study for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Grade 3</a:t>
            </a:r>
            <a:endParaRPr kumimoji="0" lang="en-K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ED5914-94A5-2FEF-E251-F15BED0E4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A2F9-CD41-4874-A99E-FFD7E9C5514C}" type="datetime1">
              <a:rPr lang="en-GB" smtClean="0"/>
              <a:t>05/08/2025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6DA6E5-265D-0D47-0375-8E340742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2891273-1445-B705-A3E9-118D75DBE514}"/>
              </a:ext>
            </a:extLst>
          </p:cNvPr>
          <p:cNvSpPr txBox="1"/>
          <p:nvPr/>
        </p:nvSpPr>
        <p:spPr>
          <a:xfrm>
            <a:off x="3240156" y="136525"/>
            <a:ext cx="6221896" cy="547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HOW SUBJECTS ARE  ASSESSED</a:t>
            </a:r>
            <a:endParaRPr lang="en-GB" sz="28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3105219-A00B-700A-17FB-B09486124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970803"/>
              </p:ext>
            </p:extLst>
          </p:nvPr>
        </p:nvGraphicFramePr>
        <p:xfrm>
          <a:off x="445604" y="726088"/>
          <a:ext cx="11300792" cy="5558028"/>
        </p:xfrm>
        <a:graphic>
          <a:graphicData uri="http://schemas.openxmlformats.org/drawingml/2006/table">
            <a:tbl>
              <a:tblPr firstRow="1" firstCol="1" bandRow="1"/>
              <a:tblGrid>
                <a:gridCol w="528431">
                  <a:extLst>
                    <a:ext uri="{9D8B030D-6E8A-4147-A177-3AD203B41FA5}">
                      <a16:colId xmlns:a16="http://schemas.microsoft.com/office/drawing/2014/main" val="3472315908"/>
                    </a:ext>
                  </a:extLst>
                </a:gridCol>
                <a:gridCol w="2961861">
                  <a:extLst>
                    <a:ext uri="{9D8B030D-6E8A-4147-A177-3AD203B41FA5}">
                      <a16:colId xmlns:a16="http://schemas.microsoft.com/office/drawing/2014/main" val="173128518"/>
                    </a:ext>
                  </a:extLst>
                </a:gridCol>
                <a:gridCol w="3677478">
                  <a:extLst>
                    <a:ext uri="{9D8B030D-6E8A-4147-A177-3AD203B41FA5}">
                      <a16:colId xmlns:a16="http://schemas.microsoft.com/office/drawing/2014/main" val="2404642700"/>
                    </a:ext>
                  </a:extLst>
                </a:gridCol>
                <a:gridCol w="4133022">
                  <a:extLst>
                    <a:ext uri="{9D8B030D-6E8A-4147-A177-3AD203B41FA5}">
                      <a16:colId xmlns:a16="http://schemas.microsoft.com/office/drawing/2014/main" val="865337309"/>
                    </a:ext>
                  </a:extLst>
                </a:gridCol>
              </a:tblGrid>
              <a:tr h="129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Grade -KPSEA</a:t>
                      </a:r>
                      <a:endParaRPr lang="en-GB" sz="2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Junior School-KJSEA</a:t>
                      </a:r>
                      <a:endParaRPr lang="en-GB" sz="2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Senior School-KCBE</a:t>
                      </a:r>
                      <a:endParaRPr lang="en-GB" sz="2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034164"/>
                  </a:ext>
                </a:extLst>
              </a:tr>
              <a:tr h="18614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English</a:t>
                      </a:r>
                      <a:endParaRPr lang="en-GB" sz="2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1. English</a:t>
                      </a:r>
                      <a:endParaRPr lang="en-GB" sz="2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English</a:t>
                      </a:r>
                      <a:endParaRPr lang="en-GB" sz="2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020595"/>
                  </a:ext>
                </a:extLst>
              </a:tr>
              <a:tr h="267722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Literature in English</a:t>
                      </a:r>
                      <a:endParaRPr lang="en-GB" sz="2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302053"/>
                  </a:ext>
                </a:extLst>
              </a:tr>
              <a:tr h="21723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Kiswahili/KSL</a:t>
                      </a:r>
                      <a:endParaRPr lang="en-GB" sz="2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2. Kiswahili/KSL</a:t>
                      </a:r>
                      <a:endParaRPr lang="en-GB" sz="2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Kiswahili</a:t>
                      </a:r>
                      <a:endParaRPr lang="en-GB" sz="2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175793"/>
                  </a:ext>
                </a:extLst>
              </a:tr>
              <a:tr h="267722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Fasihi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ya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Kiswahili</a:t>
                      </a:r>
                      <a:endParaRPr lang="en-GB" sz="2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004471"/>
                  </a:ext>
                </a:extLst>
              </a:tr>
              <a:tr h="217239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Kenyan Sign Language (KSL)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034530"/>
                  </a:ext>
                </a:extLst>
              </a:tr>
              <a:tr h="26772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Mathematics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3. Mathematics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Core Mathematics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898997"/>
                  </a:ext>
                </a:extLst>
              </a:tr>
              <a:tr h="267722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Essential Mathematics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975313"/>
                  </a:ext>
                </a:extLst>
              </a:tr>
              <a:tr h="217239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Integrated Science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(Science &amp; Technology,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Agriculture, Home Science, PHE)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4. Integrated Science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Biology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308491"/>
                  </a:ext>
                </a:extLst>
              </a:tr>
              <a:tr h="217239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Physics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681789"/>
                  </a:ext>
                </a:extLst>
              </a:tr>
              <a:tr h="217239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Chemistry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435307"/>
                  </a:ext>
                </a:extLst>
              </a:tr>
              <a:tr h="267722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General Science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800070"/>
                  </a:ext>
                </a:extLst>
              </a:tr>
              <a:tr h="217239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5. Agriculture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Agriculture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818494"/>
                  </a:ext>
                </a:extLst>
              </a:tr>
              <a:tr h="230164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Home science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71" marR="2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970282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44EFB6-88B1-86B6-0DF2-EEBCD319E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138D-1EE4-4F4A-B60C-F84C255AB3AA}" type="datetime1">
              <a:rPr lang="en-GB" smtClean="0"/>
              <a:t>05/08/2025</a:t>
            </a:fld>
            <a:endParaRPr lang="en-K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E2D86-D5FC-334A-37D5-39B85DC7E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D38-520A-6E47-831D-FEB40697FD13}" type="slidenum">
              <a:rPr lang="en-KE" smtClean="0"/>
              <a:t>26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227352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0EF26A3-B9C0-96D1-F470-B97995877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219099"/>
              </p:ext>
            </p:extLst>
          </p:nvPr>
        </p:nvGraphicFramePr>
        <p:xfrm>
          <a:off x="427384" y="150338"/>
          <a:ext cx="11549268" cy="6359794"/>
        </p:xfrm>
        <a:graphic>
          <a:graphicData uri="http://schemas.openxmlformats.org/drawingml/2006/table">
            <a:tbl>
              <a:tblPr firstRow="1" firstCol="1" bandRow="1"/>
              <a:tblGrid>
                <a:gridCol w="542785">
                  <a:extLst>
                    <a:ext uri="{9D8B030D-6E8A-4147-A177-3AD203B41FA5}">
                      <a16:colId xmlns:a16="http://schemas.microsoft.com/office/drawing/2014/main" val="2765743496"/>
                    </a:ext>
                  </a:extLst>
                </a:gridCol>
                <a:gridCol w="3186349">
                  <a:extLst>
                    <a:ext uri="{9D8B030D-6E8A-4147-A177-3AD203B41FA5}">
                      <a16:colId xmlns:a16="http://schemas.microsoft.com/office/drawing/2014/main" val="3776634566"/>
                    </a:ext>
                  </a:extLst>
                </a:gridCol>
                <a:gridCol w="2914960">
                  <a:extLst>
                    <a:ext uri="{9D8B030D-6E8A-4147-A177-3AD203B41FA5}">
                      <a16:colId xmlns:a16="http://schemas.microsoft.com/office/drawing/2014/main" val="3850723766"/>
                    </a:ext>
                  </a:extLst>
                </a:gridCol>
                <a:gridCol w="4905174">
                  <a:extLst>
                    <a:ext uri="{9D8B030D-6E8A-4147-A177-3AD203B41FA5}">
                      <a16:colId xmlns:a16="http://schemas.microsoft.com/office/drawing/2014/main" val="3337853711"/>
                    </a:ext>
                  </a:extLst>
                </a:gridCol>
              </a:tblGrid>
              <a:tr h="299284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GB" sz="24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Creative Arts &amp; Social studies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(Music, Art &amp; Craft, Social Studies &amp; Religious Education-CRE-HRE, IRE)</a:t>
                      </a:r>
                      <a:endParaRPr lang="en-GB" sz="2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6. Social Studies</a:t>
                      </a:r>
                      <a:endParaRPr lang="en-GB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Geography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881717"/>
                  </a:ext>
                </a:extLst>
              </a:tr>
              <a:tr h="336695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History &amp; Citizenship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360908"/>
                  </a:ext>
                </a:extLst>
              </a:tr>
              <a:tr h="336695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7. CRE/IRE/HRE</a:t>
                      </a:r>
                      <a:endParaRPr lang="en-GB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CRE/IRE/HRE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92394"/>
                  </a:ext>
                </a:extLst>
              </a:tr>
              <a:tr h="336695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8. Creative Arts &amp; Sports</a:t>
                      </a:r>
                      <a:endParaRPr lang="en-GB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Music and Dance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724888"/>
                  </a:ext>
                </a:extLst>
              </a:tr>
              <a:tr h="336695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Fine Arts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6216837"/>
                  </a:ext>
                </a:extLst>
              </a:tr>
              <a:tr h="336695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Theatre and Film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728787"/>
                  </a:ext>
                </a:extLst>
              </a:tr>
              <a:tr h="336695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Sports &amp; Recreation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422618"/>
                  </a:ext>
                </a:extLst>
              </a:tr>
              <a:tr h="336695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0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9. Pre-technical Studies</a:t>
                      </a:r>
                      <a:endParaRPr lang="en-GB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Computer Studies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749264"/>
                  </a:ext>
                </a:extLst>
              </a:tr>
              <a:tr h="336695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Business Studies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657792"/>
                  </a:ext>
                </a:extLst>
              </a:tr>
              <a:tr h="336695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Aviation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178248"/>
                  </a:ext>
                </a:extLst>
              </a:tr>
              <a:tr h="336695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Building Construction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266256"/>
                  </a:ext>
                </a:extLst>
              </a:tr>
              <a:tr h="336695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Electricity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13568"/>
                  </a:ext>
                </a:extLst>
              </a:tr>
              <a:tr h="336695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Metalwork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808520"/>
                  </a:ext>
                </a:extLst>
              </a:tr>
              <a:tr h="336695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Power mechanics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424355"/>
                  </a:ext>
                </a:extLst>
              </a:tr>
              <a:tr h="336695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Woodwork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156000"/>
                  </a:ext>
                </a:extLst>
              </a:tr>
              <a:tr h="336695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Media Technology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477130"/>
                  </a:ext>
                </a:extLst>
              </a:tr>
              <a:tr h="336695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Marine and Fisheries Technology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905016"/>
                  </a:ext>
                </a:extLst>
              </a:tr>
              <a:tr h="336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Arabic/French/German/ Chinese Mandarin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761"/>
                  </a:ext>
                </a:extLst>
              </a:tr>
              <a:tr h="336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Indigenous Language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661" marR="3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510451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0C62EE-2883-CA42-0103-E02B6C93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EB33-7C81-44D3-B123-4989149E3A98}" type="datetime1">
              <a:rPr lang="en-GB" smtClean="0"/>
              <a:t>05/08/2025</a:t>
            </a:fld>
            <a:endParaRPr lang="en-K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7819C-BA0B-DD00-045F-EFC7E949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D38-520A-6E47-831D-FEB40697FD13}" type="slidenum">
              <a:rPr lang="en-KE" smtClean="0"/>
              <a:t>27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269931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orful brushstrokes with white letters&#10;&#10;AI-generated content may be incorrect.">
            <a:extLst>
              <a:ext uri="{FF2B5EF4-FFF2-40B4-BE49-F238E27FC236}">
                <a16:creationId xmlns:a16="http://schemas.microsoft.com/office/drawing/2014/main" id="{390A2E01-536D-40F8-3C1A-F0123409D2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104" r="14063" b="1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87ACF-2D36-D461-97BA-6A91B044D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1600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253EA15C-6718-4AF1-B32D-13D35997FD23}" type="datetime1">
              <a:rPr lang="en-US" sz="1100">
                <a:solidFill>
                  <a:srgbClr val="FFFFFF"/>
                </a:solidFill>
              </a:rPr>
              <a:pPr algn="r" defTabSz="914400">
                <a:spcAft>
                  <a:spcPts val="600"/>
                </a:spcAft>
              </a:pPr>
              <a:t>8/5/2025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3A34C5-BE6E-9346-4C6C-4182CCC5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22DA567-40CE-4DE7-95FC-2EF58D9EA636}" type="slidenum">
              <a:rPr lang="en-US" sz="11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28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66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59026" y="109330"/>
            <a:ext cx="11897139" cy="765313"/>
          </a:xfrm>
          <a:solidFill>
            <a:schemeClr val="bg2"/>
          </a:solidFill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0" tIns="45720" rIns="0" bIns="45720" numCol="1" anchor="t" anchorCtr="0" compatLnSpc="1">
            <a:noAutofit/>
          </a:bodyPr>
          <a:lstStyle/>
          <a:p>
            <a:pPr marL="90805" marR="0" lvl="0" indent="-90805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Activity 1 </a:t>
            </a:r>
          </a:p>
          <a:p>
            <a:pPr marL="90805" marR="0" lvl="0" indent="-90805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805" marR="0" lvl="0" indent="-90805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D6822D-D001-E552-A11E-A48A0DA46224}"/>
              </a:ext>
            </a:extLst>
          </p:cNvPr>
          <p:cNvSpPr txBox="1"/>
          <p:nvPr/>
        </p:nvSpPr>
        <p:spPr>
          <a:xfrm>
            <a:off x="576470" y="1103243"/>
            <a:ext cx="1147969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805" marR="0" lvl="0" indent="-90805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1D9A7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What is a competency? </a:t>
            </a:r>
          </a:p>
          <a:p>
            <a:pPr marL="90805" marR="0" lvl="0" indent="-90805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>
                <a:srgbClr val="1D9A7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you recall a moment during your time as a student when you felt a teacher may not have demonstrated competency? </a:t>
            </a:r>
          </a:p>
          <a:p>
            <a:pPr marL="90805" marR="0" lvl="0" indent="-90805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>
                <a:srgbClr val="1D9A7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so, how did that experience affect your learning?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79A93B-669B-30DD-A995-41D2182E9192}"/>
              </a:ext>
            </a:extLst>
          </p:cNvPr>
          <p:cNvSpPr txBox="1"/>
          <p:nvPr/>
        </p:nvSpPr>
        <p:spPr>
          <a:xfrm>
            <a:off x="1242392" y="5436704"/>
            <a:ext cx="10287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00FF"/>
                </a:solidFill>
                <a:latin typeface="Albertus Medium" panose="020E0602030304020304" pitchFamily="34" charset="0"/>
              </a:rPr>
              <a:t>Invite a few randomly selected participants to briefly share their personal experiences</a:t>
            </a:r>
            <a:endParaRPr lang="en-KE" sz="2800" b="1" dirty="0">
              <a:solidFill>
                <a:srgbClr val="0000FF"/>
              </a:solidFill>
              <a:latin typeface="Albertus Medium" panose="020E06020303040203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F1607D-D920-ADA6-7971-947B183B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7FAC-7814-4DFB-A280-887F0911F4B3}" type="datetime1">
              <a:rPr lang="en-GB" smtClean="0"/>
              <a:t>05/08/2025</a:t>
            </a:fld>
            <a:endParaRPr lang="en-K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E389E-4B88-60AF-408E-3AE7C99B4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D38-520A-6E47-831D-FEB40697FD13}" type="slidenum">
              <a:rPr lang="en-KE" smtClean="0"/>
              <a:t>3</a:t>
            </a:fld>
            <a:endParaRPr lang="en-K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06E4CCE-D08D-5AD7-5D0E-71821D11A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499" y="2459434"/>
            <a:ext cx="11745727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KE" sz="2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KE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senior</a:t>
            </a:r>
            <a:r>
              <a:rPr kumimoji="0" lang="en-KE" altLang="en-KE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school science teacher </a:t>
            </a:r>
            <a:r>
              <a:rPr kumimoji="0" lang="en-GB" altLang="en-KE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kumimoji="0" lang="en-KE" altLang="en-KE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demonstrate </a:t>
            </a:r>
            <a:r>
              <a:rPr kumimoji="0" lang="en-KE" altLang="en-KE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competency</a:t>
            </a:r>
            <a:r>
              <a:rPr kumimoji="0" lang="en-KE" altLang="en-KE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by:</a:t>
            </a:r>
          </a:p>
          <a:p>
            <a:pPr marL="971550" lvl="1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kumimoji="0" lang="en-KE" altLang="en-KE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Applying </a:t>
            </a:r>
            <a:r>
              <a:rPr kumimoji="0" lang="en-KE" altLang="en-KE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subject </a:t>
            </a:r>
            <a:r>
              <a:rPr kumimoji="0" lang="en-KE" altLang="en-KE" sz="2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kumimoji="0" lang="en-KE" altLang="en-KE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explain concepts clearly</a:t>
            </a:r>
            <a:r>
              <a:rPr kumimoji="0" lang="en-GB" altLang="en-KE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/>
              <a:t>using relevant examples.</a:t>
            </a:r>
            <a:r>
              <a:rPr kumimoji="0" lang="en-KE" altLang="en-KE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71550" lvl="1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kumimoji="0" lang="en-KE" altLang="en-KE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kumimoji="0" lang="en-KE" altLang="en-KE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instructional </a:t>
            </a:r>
            <a:r>
              <a:rPr kumimoji="0" lang="en-KE" altLang="en-KE" sz="2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kumimoji="0" lang="en-KE" altLang="en-KE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engage </a:t>
            </a:r>
            <a:r>
              <a:rPr kumimoji="0" lang="en-GB" altLang="en-KE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learners</a:t>
            </a:r>
            <a:r>
              <a:rPr kumimoji="0" lang="en-KE" altLang="en-KE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through experiments and discussions</a:t>
            </a:r>
            <a:r>
              <a:rPr lang="en-GB" altLang="en-KE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</a:t>
            </a:r>
            <a:r>
              <a:rPr kumimoji="0" lang="en-GB" altLang="en-KE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/>
              <a:t>fieldwork aligned with CBC</a:t>
            </a:r>
            <a:r>
              <a:rPr kumimoji="0" lang="en-KE" altLang="en-KE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71550" lvl="1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kumimoji="0" lang="en-KE" altLang="en-KE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Showing </a:t>
            </a:r>
            <a:r>
              <a:rPr kumimoji="0" lang="en-KE" altLang="en-KE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</a:t>
            </a:r>
            <a:r>
              <a:rPr kumimoji="0" lang="en-KE" altLang="en-KE" sz="2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kumimoji="0" lang="en-KE" altLang="en-KE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/>
              <a:t>by respecting learners’ diverse backgrounds and learning needs across urban and rural settings</a:t>
            </a:r>
            <a:endParaRPr kumimoji="0" lang="en-KE" altLang="en-KE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kumimoji="0" lang="en-KE" altLang="en-KE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Maintaining a positive </a:t>
            </a:r>
            <a:r>
              <a:rPr kumimoji="0" lang="en-KE" altLang="en-KE" sz="2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attitude</a:t>
            </a:r>
            <a:r>
              <a:rPr kumimoji="0" lang="en-KE" altLang="en-KE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/>
              <a:t>that fosters curiosity, resilience, and a growth mindset among learners.</a:t>
            </a:r>
            <a:endParaRPr kumimoji="0" lang="en-KE" altLang="en-KE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kumimoji="0" lang="en-KE" altLang="en-KE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Successfully</a:t>
            </a:r>
            <a:r>
              <a:rPr kumimoji="0" lang="en-KE" altLang="en-KE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managing a classroom and adapting lessons to real-world scenarios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KE" altLang="en-K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344F6CDF-DF52-BDFB-0404-5C86F9B5DA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9444043"/>
              </p:ext>
            </p:extLst>
          </p:nvPr>
        </p:nvGraphicFramePr>
        <p:xfrm>
          <a:off x="79513" y="243825"/>
          <a:ext cx="12112487" cy="2123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17AED-8834-6DB4-3BC1-03EF5B857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8804-CAA2-4356-B56D-392E1743B151}" type="datetime1">
              <a:rPr lang="en-GB" smtClean="0"/>
              <a:t>05/08/2025</a:t>
            </a:fld>
            <a:endParaRPr lang="en-K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15F0A7-3C38-1F18-AF5C-0886030A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D38-520A-6E47-831D-FEB40697FD13}" type="slidenum">
              <a:rPr lang="en-KE" smtClean="0"/>
              <a:t>4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74039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08390-7739-605A-A129-EEC5CF9FC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56" y="38490"/>
            <a:ext cx="10515600" cy="960438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(a)	What is CBA?</a:t>
            </a:r>
            <a:endParaRPr lang="en-K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963591D-A44C-3F43-BE95-A08C221F49F5}"/>
              </a:ext>
            </a:extLst>
          </p:cNvPr>
          <p:cNvGrpSpPr/>
          <p:nvPr/>
        </p:nvGrpSpPr>
        <p:grpSpPr>
          <a:xfrm>
            <a:off x="82307" y="998928"/>
            <a:ext cx="11685623" cy="5820582"/>
            <a:chOff x="381939" y="1329774"/>
            <a:chExt cx="11409639" cy="4613122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CFC1B61-59F6-3C46-B699-0CA620D390FC}"/>
                </a:ext>
              </a:extLst>
            </p:cNvPr>
            <p:cNvSpPr/>
            <p:nvPr/>
          </p:nvSpPr>
          <p:spPr>
            <a:xfrm>
              <a:off x="400422" y="1329774"/>
              <a:ext cx="1289247" cy="1841782"/>
            </a:xfrm>
            <a:custGeom>
              <a:avLst/>
              <a:gdLst>
                <a:gd name="connsiteX0" fmla="*/ 0 w 1841781"/>
                <a:gd name="connsiteY0" fmla="*/ 0 h 1289246"/>
                <a:gd name="connsiteX1" fmla="*/ 1197158 w 1841781"/>
                <a:gd name="connsiteY1" fmla="*/ 0 h 1289246"/>
                <a:gd name="connsiteX2" fmla="*/ 1841781 w 1841781"/>
                <a:gd name="connsiteY2" fmla="*/ 644623 h 1289246"/>
                <a:gd name="connsiteX3" fmla="*/ 1197158 w 1841781"/>
                <a:gd name="connsiteY3" fmla="*/ 1289246 h 1289246"/>
                <a:gd name="connsiteX4" fmla="*/ 0 w 1841781"/>
                <a:gd name="connsiteY4" fmla="*/ 1289246 h 1289246"/>
                <a:gd name="connsiteX5" fmla="*/ 644623 w 1841781"/>
                <a:gd name="connsiteY5" fmla="*/ 644623 h 1289246"/>
                <a:gd name="connsiteX6" fmla="*/ 0 w 1841781"/>
                <a:gd name="connsiteY6" fmla="*/ 0 h 128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1781" h="1289246">
                  <a:moveTo>
                    <a:pt x="1841780" y="0"/>
                  </a:moveTo>
                  <a:lnTo>
                    <a:pt x="1841780" y="838010"/>
                  </a:lnTo>
                  <a:lnTo>
                    <a:pt x="920891" y="1289246"/>
                  </a:lnTo>
                  <a:lnTo>
                    <a:pt x="1" y="838010"/>
                  </a:lnTo>
                  <a:lnTo>
                    <a:pt x="1" y="0"/>
                  </a:lnTo>
                  <a:lnTo>
                    <a:pt x="920891" y="451236"/>
                  </a:lnTo>
                  <a:lnTo>
                    <a:pt x="1841780" y="0"/>
                  </a:lnTo>
                  <a:close/>
                </a:path>
              </a:pathLst>
            </a:custGeom>
            <a:solidFill>
              <a:srgbClr val="E97132">
                <a:hueOff val="0"/>
                <a:satOff val="0"/>
                <a:lumOff val="0"/>
                <a:alphaOff val="0"/>
              </a:srgbClr>
            </a:solidFill>
            <a:ln w="19050" cap="flat" cmpd="sng" algn="ctr">
              <a:solidFill>
                <a:srgbClr val="E97132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22861" tIns="667483" rIns="22860" bIns="667484" numCol="1" spcCol="1270" anchor="ctr" anchorCtr="0">
              <a:noAutofit/>
            </a:bodyPr>
            <a:lstStyle/>
            <a:p>
              <a:pPr marL="0" marR="0" lvl="0" indent="0" algn="ctr" defTabSz="1600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88EF580-8365-2841-AD48-74D379908E14}"/>
                </a:ext>
              </a:extLst>
            </p:cNvPr>
            <p:cNvSpPr/>
            <p:nvPr/>
          </p:nvSpPr>
          <p:spPr>
            <a:xfrm>
              <a:off x="1689668" y="1329775"/>
              <a:ext cx="10101910" cy="1320880"/>
            </a:xfrm>
            <a:custGeom>
              <a:avLst/>
              <a:gdLst>
                <a:gd name="connsiteX0" fmla="*/ 199530 w 1197157"/>
                <a:gd name="connsiteY0" fmla="*/ 0 h 9946518"/>
                <a:gd name="connsiteX1" fmla="*/ 997627 w 1197157"/>
                <a:gd name="connsiteY1" fmla="*/ 0 h 9946518"/>
                <a:gd name="connsiteX2" fmla="*/ 1197157 w 1197157"/>
                <a:gd name="connsiteY2" fmla="*/ 199530 h 9946518"/>
                <a:gd name="connsiteX3" fmla="*/ 1197157 w 1197157"/>
                <a:gd name="connsiteY3" fmla="*/ 9946518 h 9946518"/>
                <a:gd name="connsiteX4" fmla="*/ 1197157 w 1197157"/>
                <a:gd name="connsiteY4" fmla="*/ 9946518 h 9946518"/>
                <a:gd name="connsiteX5" fmla="*/ 0 w 1197157"/>
                <a:gd name="connsiteY5" fmla="*/ 9946518 h 9946518"/>
                <a:gd name="connsiteX6" fmla="*/ 0 w 1197157"/>
                <a:gd name="connsiteY6" fmla="*/ 9946518 h 9946518"/>
                <a:gd name="connsiteX7" fmla="*/ 0 w 1197157"/>
                <a:gd name="connsiteY7" fmla="*/ 199530 h 9946518"/>
                <a:gd name="connsiteX8" fmla="*/ 199530 w 1197157"/>
                <a:gd name="connsiteY8" fmla="*/ 0 h 99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7157" h="9946518">
                  <a:moveTo>
                    <a:pt x="1197157" y="1657788"/>
                  </a:moveTo>
                  <a:lnTo>
                    <a:pt x="1197157" y="8288730"/>
                  </a:lnTo>
                  <a:cubicBezTo>
                    <a:pt x="1197157" y="9204296"/>
                    <a:pt x="1186405" y="9946514"/>
                    <a:pt x="1173142" y="9946514"/>
                  </a:cubicBezTo>
                  <a:lnTo>
                    <a:pt x="0" y="9946514"/>
                  </a:lnTo>
                  <a:lnTo>
                    <a:pt x="0" y="994651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173142" y="4"/>
                  </a:lnTo>
                  <a:cubicBezTo>
                    <a:pt x="1186405" y="4"/>
                    <a:pt x="1197157" y="742222"/>
                    <a:pt x="1197157" y="1657788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9050" cap="flat" cmpd="sng" algn="ctr">
              <a:solidFill>
                <a:srgbClr val="E97132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177801" tIns="74315" rIns="74315" bIns="74316" numCol="1" spcCol="1270" anchor="ctr" anchorCtr="0">
              <a:noAutofit/>
            </a:bodyPr>
            <a:lstStyle/>
            <a:p>
              <a:pPr marL="203454" lvl="1" indent="-203454" defTabSz="9890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156082"/>
                </a:buClr>
                <a:buSzPct val="100000"/>
                <a:buFontTx/>
                <a:buChar char="•"/>
                <a:defRPr/>
              </a:pPr>
              <a:r>
                <a:rPr lang="en-US" sz="3400" kern="0" dirty="0">
                  <a:ln/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I</a:t>
              </a:r>
              <a:r>
                <a:rPr lang="en-GB" sz="3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 the process of assessing a </a:t>
              </a:r>
              <a:r>
                <a:rPr lang="en-GB" sz="3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learner’s ability to apply knowledge</a:t>
              </a:r>
              <a:r>
                <a:rPr lang="en-GB" sz="3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and </a:t>
              </a:r>
              <a:r>
                <a:rPr lang="en-GB" sz="3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skills</a:t>
              </a:r>
              <a:r>
                <a:rPr lang="en-GB" sz="3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in real or </a:t>
              </a:r>
              <a:r>
                <a:rPr lang="en-GB" sz="3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meaningful contexts</a:t>
              </a:r>
              <a:endPara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D943F24-D4A8-3F4D-A0CE-FB117DED1D58}"/>
                </a:ext>
              </a:extLst>
            </p:cNvPr>
            <p:cNvSpPr/>
            <p:nvPr/>
          </p:nvSpPr>
          <p:spPr>
            <a:xfrm>
              <a:off x="400422" y="2703560"/>
              <a:ext cx="1289247" cy="1841782"/>
            </a:xfrm>
            <a:custGeom>
              <a:avLst/>
              <a:gdLst>
                <a:gd name="connsiteX0" fmla="*/ 0 w 1841781"/>
                <a:gd name="connsiteY0" fmla="*/ 0 h 1289246"/>
                <a:gd name="connsiteX1" fmla="*/ 1197158 w 1841781"/>
                <a:gd name="connsiteY1" fmla="*/ 0 h 1289246"/>
                <a:gd name="connsiteX2" fmla="*/ 1841781 w 1841781"/>
                <a:gd name="connsiteY2" fmla="*/ 644623 h 1289246"/>
                <a:gd name="connsiteX3" fmla="*/ 1197158 w 1841781"/>
                <a:gd name="connsiteY3" fmla="*/ 1289246 h 1289246"/>
                <a:gd name="connsiteX4" fmla="*/ 0 w 1841781"/>
                <a:gd name="connsiteY4" fmla="*/ 1289246 h 1289246"/>
                <a:gd name="connsiteX5" fmla="*/ 644623 w 1841781"/>
                <a:gd name="connsiteY5" fmla="*/ 644623 h 1289246"/>
                <a:gd name="connsiteX6" fmla="*/ 0 w 1841781"/>
                <a:gd name="connsiteY6" fmla="*/ 0 h 128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1781" h="1289246">
                  <a:moveTo>
                    <a:pt x="1841780" y="0"/>
                  </a:moveTo>
                  <a:lnTo>
                    <a:pt x="1841780" y="838010"/>
                  </a:lnTo>
                  <a:lnTo>
                    <a:pt x="920891" y="1289246"/>
                  </a:lnTo>
                  <a:lnTo>
                    <a:pt x="1" y="838010"/>
                  </a:lnTo>
                  <a:lnTo>
                    <a:pt x="1" y="0"/>
                  </a:lnTo>
                  <a:lnTo>
                    <a:pt x="920891" y="451236"/>
                  </a:lnTo>
                  <a:lnTo>
                    <a:pt x="1841780" y="0"/>
                  </a:lnTo>
                  <a:close/>
                </a:path>
              </a:pathLst>
            </a:custGeom>
            <a:solidFill>
              <a:srgbClr val="00B0F0"/>
            </a:solidFill>
            <a:ln w="19050" cap="flat" cmpd="sng" algn="ctr">
              <a:solidFill>
                <a:srgbClr val="196B24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22861" tIns="667483" rIns="22860" bIns="667484" numCol="1" spcCol="1270" anchor="ctr" anchorCtr="0">
              <a:noAutofit/>
            </a:bodyPr>
            <a:lstStyle/>
            <a:p>
              <a:pPr marL="0" marR="0" lvl="0" indent="0" algn="ctr" defTabSz="1600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7E05102-9314-404C-9D72-8900EEFEA87A}"/>
                </a:ext>
              </a:extLst>
            </p:cNvPr>
            <p:cNvSpPr/>
            <p:nvPr/>
          </p:nvSpPr>
          <p:spPr>
            <a:xfrm>
              <a:off x="1689668" y="2737471"/>
              <a:ext cx="10101910" cy="1320879"/>
            </a:xfrm>
            <a:custGeom>
              <a:avLst/>
              <a:gdLst>
                <a:gd name="connsiteX0" fmla="*/ 199530 w 1197157"/>
                <a:gd name="connsiteY0" fmla="*/ 0 h 9946518"/>
                <a:gd name="connsiteX1" fmla="*/ 997627 w 1197157"/>
                <a:gd name="connsiteY1" fmla="*/ 0 h 9946518"/>
                <a:gd name="connsiteX2" fmla="*/ 1197157 w 1197157"/>
                <a:gd name="connsiteY2" fmla="*/ 199530 h 9946518"/>
                <a:gd name="connsiteX3" fmla="*/ 1197157 w 1197157"/>
                <a:gd name="connsiteY3" fmla="*/ 9946518 h 9946518"/>
                <a:gd name="connsiteX4" fmla="*/ 1197157 w 1197157"/>
                <a:gd name="connsiteY4" fmla="*/ 9946518 h 9946518"/>
                <a:gd name="connsiteX5" fmla="*/ 0 w 1197157"/>
                <a:gd name="connsiteY5" fmla="*/ 9946518 h 9946518"/>
                <a:gd name="connsiteX6" fmla="*/ 0 w 1197157"/>
                <a:gd name="connsiteY6" fmla="*/ 9946518 h 9946518"/>
                <a:gd name="connsiteX7" fmla="*/ 0 w 1197157"/>
                <a:gd name="connsiteY7" fmla="*/ 199530 h 9946518"/>
                <a:gd name="connsiteX8" fmla="*/ 199530 w 1197157"/>
                <a:gd name="connsiteY8" fmla="*/ 0 h 99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7157" h="9946518">
                  <a:moveTo>
                    <a:pt x="1197157" y="1657788"/>
                  </a:moveTo>
                  <a:lnTo>
                    <a:pt x="1197157" y="8288730"/>
                  </a:lnTo>
                  <a:cubicBezTo>
                    <a:pt x="1197157" y="9204296"/>
                    <a:pt x="1186405" y="9946514"/>
                    <a:pt x="1173142" y="9946514"/>
                  </a:cubicBezTo>
                  <a:lnTo>
                    <a:pt x="0" y="9946514"/>
                  </a:lnTo>
                  <a:lnTo>
                    <a:pt x="0" y="994651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173142" y="4"/>
                  </a:lnTo>
                  <a:cubicBezTo>
                    <a:pt x="1186405" y="4"/>
                    <a:pt x="1197157" y="742222"/>
                    <a:pt x="1197157" y="1657788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9050" cap="flat" cmpd="sng" algn="ctr">
              <a:solidFill>
                <a:srgbClr val="196B24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177801" tIns="74315" rIns="74315" bIns="74316" numCol="1" spcCol="1270" anchor="ctr" anchorCtr="0">
              <a:noAutofit/>
            </a:bodyPr>
            <a:lstStyle/>
            <a:p>
              <a:pPr marL="203454" marR="0" lvl="1" indent="-203454" defTabSz="989013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156082"/>
                </a:buClr>
                <a:buSzPct val="100000"/>
                <a:buFontTx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/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Involves </a:t>
              </a:r>
              <a:r>
                <a:rPr lang="en-GB" sz="32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intentional process of collecting credible evidence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and making informed judgments about what a learner </a:t>
              </a:r>
              <a:r>
                <a:rPr lang="en-GB" sz="32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understands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and </a:t>
              </a:r>
              <a:r>
                <a:rPr lang="en-GB" sz="32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can do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C34DE73-B553-2F47-B2AE-1DE3C5B3033F}"/>
                </a:ext>
              </a:extLst>
            </p:cNvPr>
            <p:cNvSpPr/>
            <p:nvPr/>
          </p:nvSpPr>
          <p:spPr>
            <a:xfrm>
              <a:off x="381939" y="4101114"/>
              <a:ext cx="1289247" cy="1841782"/>
            </a:xfrm>
            <a:custGeom>
              <a:avLst/>
              <a:gdLst>
                <a:gd name="connsiteX0" fmla="*/ 0 w 1841781"/>
                <a:gd name="connsiteY0" fmla="*/ 0 h 1289246"/>
                <a:gd name="connsiteX1" fmla="*/ 1197158 w 1841781"/>
                <a:gd name="connsiteY1" fmla="*/ 0 h 1289246"/>
                <a:gd name="connsiteX2" fmla="*/ 1841781 w 1841781"/>
                <a:gd name="connsiteY2" fmla="*/ 644623 h 1289246"/>
                <a:gd name="connsiteX3" fmla="*/ 1197158 w 1841781"/>
                <a:gd name="connsiteY3" fmla="*/ 1289246 h 1289246"/>
                <a:gd name="connsiteX4" fmla="*/ 0 w 1841781"/>
                <a:gd name="connsiteY4" fmla="*/ 1289246 h 1289246"/>
                <a:gd name="connsiteX5" fmla="*/ 644623 w 1841781"/>
                <a:gd name="connsiteY5" fmla="*/ 644623 h 1289246"/>
                <a:gd name="connsiteX6" fmla="*/ 0 w 1841781"/>
                <a:gd name="connsiteY6" fmla="*/ 0 h 128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1781" h="1289246">
                  <a:moveTo>
                    <a:pt x="1841780" y="0"/>
                  </a:moveTo>
                  <a:lnTo>
                    <a:pt x="1841780" y="838010"/>
                  </a:lnTo>
                  <a:lnTo>
                    <a:pt x="920891" y="1289246"/>
                  </a:lnTo>
                  <a:lnTo>
                    <a:pt x="1" y="838010"/>
                  </a:lnTo>
                  <a:lnTo>
                    <a:pt x="1" y="0"/>
                  </a:lnTo>
                  <a:lnTo>
                    <a:pt x="920891" y="451236"/>
                  </a:lnTo>
                  <a:lnTo>
                    <a:pt x="1841780" y="0"/>
                  </a:lnTo>
                  <a:close/>
                </a:path>
              </a:pathLst>
            </a:custGeom>
            <a:solidFill>
              <a:srgbClr val="0F9ED5">
                <a:hueOff val="0"/>
                <a:satOff val="0"/>
                <a:lumOff val="0"/>
                <a:alphaOff val="0"/>
              </a:srgbClr>
            </a:solidFill>
            <a:ln w="19050" cap="flat" cmpd="sng" algn="ctr">
              <a:solidFill>
                <a:srgbClr val="0F9E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22861" tIns="667483" rIns="22860" bIns="667484" numCol="1" spcCol="1270" anchor="ctr" anchorCtr="0">
              <a:noAutofit/>
            </a:bodyPr>
            <a:lstStyle/>
            <a:p>
              <a:pPr marL="0" marR="0" lvl="0" indent="0" algn="ctr" defTabSz="1600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FD375CE-0D8B-EC44-843F-35806FA590A3}"/>
                </a:ext>
              </a:extLst>
            </p:cNvPr>
            <p:cNvSpPr/>
            <p:nvPr/>
          </p:nvSpPr>
          <p:spPr>
            <a:xfrm>
              <a:off x="1698444" y="4247105"/>
              <a:ext cx="10083429" cy="1472771"/>
            </a:xfrm>
            <a:custGeom>
              <a:avLst/>
              <a:gdLst>
                <a:gd name="connsiteX0" fmla="*/ 199530 w 1197157"/>
                <a:gd name="connsiteY0" fmla="*/ 0 h 9946518"/>
                <a:gd name="connsiteX1" fmla="*/ 997627 w 1197157"/>
                <a:gd name="connsiteY1" fmla="*/ 0 h 9946518"/>
                <a:gd name="connsiteX2" fmla="*/ 1197157 w 1197157"/>
                <a:gd name="connsiteY2" fmla="*/ 199530 h 9946518"/>
                <a:gd name="connsiteX3" fmla="*/ 1197157 w 1197157"/>
                <a:gd name="connsiteY3" fmla="*/ 9946518 h 9946518"/>
                <a:gd name="connsiteX4" fmla="*/ 1197157 w 1197157"/>
                <a:gd name="connsiteY4" fmla="*/ 9946518 h 9946518"/>
                <a:gd name="connsiteX5" fmla="*/ 0 w 1197157"/>
                <a:gd name="connsiteY5" fmla="*/ 9946518 h 9946518"/>
                <a:gd name="connsiteX6" fmla="*/ 0 w 1197157"/>
                <a:gd name="connsiteY6" fmla="*/ 9946518 h 9946518"/>
                <a:gd name="connsiteX7" fmla="*/ 0 w 1197157"/>
                <a:gd name="connsiteY7" fmla="*/ 199530 h 9946518"/>
                <a:gd name="connsiteX8" fmla="*/ 199530 w 1197157"/>
                <a:gd name="connsiteY8" fmla="*/ 0 h 99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7157" h="9946518">
                  <a:moveTo>
                    <a:pt x="1197157" y="1657788"/>
                  </a:moveTo>
                  <a:lnTo>
                    <a:pt x="1197157" y="8288730"/>
                  </a:lnTo>
                  <a:cubicBezTo>
                    <a:pt x="1197157" y="9204296"/>
                    <a:pt x="1186405" y="9946514"/>
                    <a:pt x="1173142" y="9946514"/>
                  </a:cubicBezTo>
                  <a:lnTo>
                    <a:pt x="0" y="9946514"/>
                  </a:lnTo>
                  <a:lnTo>
                    <a:pt x="0" y="994651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173142" y="4"/>
                  </a:lnTo>
                  <a:cubicBezTo>
                    <a:pt x="1186405" y="4"/>
                    <a:pt x="1197157" y="742222"/>
                    <a:pt x="1197157" y="1657788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9050" cap="flat" cmpd="sng" algn="ctr">
              <a:solidFill>
                <a:srgbClr val="0F9E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177801" tIns="74315" rIns="74315" bIns="74316" numCol="1" spcCol="1270" anchor="ctr" anchorCtr="0">
              <a:noAutofit/>
            </a:bodyPr>
            <a:lstStyle/>
            <a:p>
              <a:pPr marL="203454" lvl="1" indent="-203454" defTabSz="9890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156082"/>
                </a:buClr>
                <a:buSzPct val="100000"/>
                <a:buFontTx/>
                <a:buChar char="•"/>
                <a:defRPr/>
              </a:pP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carried out using a </a:t>
              </a:r>
              <a:r>
                <a:rPr lang="en-GB" sz="32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variety of tools and methods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including </a:t>
              </a:r>
              <a:r>
                <a:rPr lang="en-GB" sz="32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written tests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GB" sz="32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projects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and </a:t>
              </a:r>
              <a:r>
                <a:rPr lang="en-GB" sz="32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practical activities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to capture diverse aspects of learning </a:t>
              </a:r>
              <a:r>
                <a:rPr kumimoji="0" lang="en-US" sz="3200" b="0" i="0" u="none" strike="noStrike" kern="0" cap="none" spc="0" normalizeH="0" baseline="0" noProof="0" dirty="0">
                  <a:ln/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 descr="A child in uniform with a football ball&#10;&#10;AI-generated content may be incorrect.">
              <a:extLst>
                <a:ext uri="{FF2B5EF4-FFF2-40B4-BE49-F238E27FC236}">
                  <a16:creationId xmlns:a16="http://schemas.microsoft.com/office/drawing/2014/main" id="{0E514A45-85C3-CB48-8139-2DA8AD117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739" y="1898381"/>
              <a:ext cx="903926" cy="8587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</p:pic>
        <p:pic>
          <p:nvPicPr>
            <p:cNvPr id="17" name="Picture 16" descr="A test paper with a pen&#10;&#10;AI-generated content may be incorrect.">
              <a:extLst>
                <a:ext uri="{FF2B5EF4-FFF2-40B4-BE49-F238E27FC236}">
                  <a16:creationId xmlns:a16="http://schemas.microsoft.com/office/drawing/2014/main" id="{124D277A-681B-9343-B37F-E698CA9CC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675" y="4824922"/>
              <a:ext cx="774737" cy="774737"/>
            </a:xfrm>
            <a:prstGeom prst="rect">
              <a:avLst/>
            </a:prstGeom>
          </p:spPr>
        </p:pic>
        <p:pic>
          <p:nvPicPr>
            <p:cNvPr id="18" name="Picture 17" descr="A yellow folder with papers and a briefcase&#10;&#10;AI-generated content may be incorrect.">
              <a:extLst>
                <a:ext uri="{FF2B5EF4-FFF2-40B4-BE49-F238E27FC236}">
                  <a16:creationId xmlns:a16="http://schemas.microsoft.com/office/drawing/2014/main" id="{623F927C-CDDF-8643-BFB6-7F215332D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024" y="3295934"/>
              <a:ext cx="837534" cy="837534"/>
            </a:xfrm>
            <a:prstGeom prst="rect">
              <a:avLst/>
            </a:prstGeom>
          </p:spPr>
        </p:pic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DC7BF3-0422-8C58-6A82-7A38147C2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7553-E993-4ED8-91E2-B5B119B382F9}" type="datetime1">
              <a:rPr lang="en-GB" smtClean="0"/>
              <a:t>05/08/2025</a:t>
            </a:fld>
            <a:endParaRPr lang="en-K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813FC-244A-4C2A-2900-8F7CD8FC3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D38-520A-6E47-831D-FEB40697FD13}" type="slidenum">
              <a:rPr lang="en-KE" smtClean="0"/>
              <a:t>5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14295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3BB492-A747-0D5F-51F2-099FE433D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280" y="4800600"/>
            <a:ext cx="2850347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CAB2BA-0F82-A873-5E7D-063CFBFF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21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Therefore;</a:t>
            </a:r>
            <a:endParaRPr lang="en-K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8762B-F213-4D81-303F-898E48E72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7CA5-62DA-43F4-ADD9-EA1FDAFB2209}" type="datetime1">
              <a:rPr lang="en-GB" smtClean="0"/>
              <a:t>05/08/2025</a:t>
            </a:fld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05C59-9F0E-C9A2-5285-DED64EA65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D38-520A-6E47-831D-FEB40697FD13}" type="slidenum">
              <a:rPr lang="en-KE" smtClean="0"/>
              <a:t>6</a:t>
            </a:fld>
            <a:endParaRPr lang="en-KE"/>
          </a:p>
        </p:txBody>
      </p:sp>
      <p:graphicFrame>
        <p:nvGraphicFramePr>
          <p:cNvPr id="8" name="TextBox 3">
            <a:extLst>
              <a:ext uri="{FF2B5EF4-FFF2-40B4-BE49-F238E27FC236}">
                <a16:creationId xmlns:a16="http://schemas.microsoft.com/office/drawing/2014/main" id="{DA0386D8-4F61-2E27-4766-B96E8B80009D}"/>
              </a:ext>
            </a:extLst>
          </p:cNvPr>
          <p:cNvGraphicFramePr/>
          <p:nvPr/>
        </p:nvGraphicFramePr>
        <p:xfrm>
          <a:off x="530941" y="1273376"/>
          <a:ext cx="11360426" cy="403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945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866983-C17C-06D6-30AA-65EF34A6FB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b="15730"/>
          <a:stretch>
            <a:fillRect/>
          </a:stretch>
        </p:blipFill>
        <p:spPr>
          <a:xfrm>
            <a:off x="-1" y="-82086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5" y="82096"/>
            <a:ext cx="12003136" cy="91964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(b)Rationale behind the shift in assessment modes </a:t>
            </a:r>
            <a:endParaRPr lang="en-GB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E228F6-8178-426A-08F7-9C1CC93D42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307024"/>
              </p:ext>
            </p:extLst>
          </p:nvPr>
        </p:nvGraphicFramePr>
        <p:xfrm>
          <a:off x="92538" y="1083838"/>
          <a:ext cx="12006923" cy="5637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DDD41F-502F-0FB7-E9E1-7CDA81711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54F9-DA6D-41D1-AB65-10E75E106CD1}" type="datetime1">
              <a:rPr lang="en-GB" smtClean="0"/>
              <a:t>05/08/2025</a:t>
            </a:fld>
            <a:endParaRPr lang="en-K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B60AF-47F1-0B58-3444-F1034895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D38-520A-6E47-831D-FEB40697FD13}" type="slidenum">
              <a:rPr lang="en-KE" smtClean="0"/>
              <a:t>7</a:t>
            </a:fld>
            <a:endParaRPr lang="en-K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D382-9B26-DA55-D3C5-FE30C78C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55" y="185376"/>
            <a:ext cx="12288079" cy="627212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(c)Theories Underpinning Competency-Based Assessment in Kenya</a:t>
            </a:r>
            <a:br>
              <a:rPr lang="en-GB" b="1" dirty="0"/>
            </a:br>
            <a:endParaRPr lang="en-K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F94693-04CF-7BC6-1441-BC62152FA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513915"/>
              </p:ext>
            </p:extLst>
          </p:nvPr>
        </p:nvGraphicFramePr>
        <p:xfrm>
          <a:off x="596348" y="846908"/>
          <a:ext cx="11042374" cy="584024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635109">
                  <a:extLst>
                    <a:ext uri="{9D8B030D-6E8A-4147-A177-3AD203B41FA5}">
                      <a16:colId xmlns:a16="http://schemas.microsoft.com/office/drawing/2014/main" val="1924938222"/>
                    </a:ext>
                  </a:extLst>
                </a:gridCol>
                <a:gridCol w="3984352">
                  <a:extLst>
                    <a:ext uri="{9D8B030D-6E8A-4147-A177-3AD203B41FA5}">
                      <a16:colId xmlns:a16="http://schemas.microsoft.com/office/drawing/2014/main" val="817449023"/>
                    </a:ext>
                  </a:extLst>
                </a:gridCol>
                <a:gridCol w="4422913">
                  <a:extLst>
                    <a:ext uri="{9D8B030D-6E8A-4147-A177-3AD203B41FA5}">
                      <a16:colId xmlns:a16="http://schemas.microsoft.com/office/drawing/2014/main" val="671311476"/>
                    </a:ext>
                  </a:extLst>
                </a:gridCol>
              </a:tblGrid>
              <a:tr h="401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Theory</a:t>
                      </a:r>
                      <a:endParaRPr lang="en-GB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Major Assertions</a:t>
                      </a:r>
                      <a:endParaRPr lang="en-GB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Implications for Assessment</a:t>
                      </a:r>
                      <a:endParaRPr lang="en-GB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5682199"/>
                  </a:ext>
                </a:extLst>
              </a:tr>
              <a:tr h="774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Experiential Learning (Kolb)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Learning is best through experience and reflection.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Use of fieldwork, experiments/practical, role plays, and projects.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740362"/>
                  </a:ext>
                </a:extLst>
              </a:tr>
              <a:tr h="774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Situated Learning (Lave &amp; Wenger)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Learning is social and context-bound.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Design authentic, real-world tasks and collaborative assessments.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585700"/>
                  </a:ext>
                </a:extLst>
              </a:tr>
              <a:tr h="1047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Multiple Intelligences (Gardner)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Learners have diverse intelligences (e.g., linguistic, spatial, kinesthetic).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Use varied assessment tools to capture different strengths.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9660859"/>
                  </a:ext>
                </a:extLst>
              </a:tr>
              <a:tr h="1047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Constructivist Theory (Piaget, Vygotsky)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Learners construct knowledge through interaction and exploration.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Encourage formative assessment, scaffolding, and learner reflection.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4163204"/>
                  </a:ext>
                </a:extLst>
              </a:tr>
              <a:tr h="774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Bloom’s Taxonomy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Learning progresses from remembering to creating.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Design assessments that target higher-order thinking skills.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5842800"/>
                  </a:ext>
                </a:extLst>
              </a:tr>
              <a:tr h="774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Social Learning Theory (Bandura)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Learning occurs through observation and modeling.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Incorporate peer assessment, group work, and role modeling.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161147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C6C87-4682-84A0-2BBB-D0127BFA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1CB0-C2D3-4677-A95A-D4D3C4DCAE42}" type="datetime1">
              <a:rPr lang="en-GB" smtClean="0"/>
              <a:t>05/08/2025</a:t>
            </a:fld>
            <a:endParaRPr lang="en-K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BA4CB-1AA0-67E7-B11D-6C726C08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D38-520A-6E47-831D-FEB40697FD13}" type="slidenum">
              <a:rPr lang="en-KE" smtClean="0"/>
              <a:t>8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549450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8D812A-2712-D756-A6C7-35CC986F0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base" latinLnBrk="0" hangingPunct="1">
              <a:spcBef>
                <a:spcPct val="0"/>
              </a:spcBef>
              <a:spcAft>
                <a:spcPts val="600"/>
              </a:spcAft>
              <a:tabLst/>
              <a:defRPr/>
            </a:pPr>
            <a:br>
              <a:rPr kumimoji="0" lang="en-US" altLang="en-KE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altLang="en-KE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(d)The linkage between various components of CBC and CBA</a:t>
            </a:r>
            <a:br>
              <a:rPr kumimoji="0" lang="en-US" altLang="en-KE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lang="en-KE" dirty="0">
              <a:solidFill>
                <a:srgbClr val="FFFFFF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2D4040-010F-BD77-B7A9-24FA85D8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695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46B470-62A7-43A9-A95E-BEFFF4178A4C}" type="datetime1">
              <a:rPr lang="en-GB" smtClean="0"/>
              <a:pPr>
                <a:spcAft>
                  <a:spcPts val="600"/>
                </a:spcAft>
              </a:pPr>
              <a:t>05/08/2025</a:t>
            </a:fld>
            <a:endParaRPr lang="en-K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DC126-684B-F17E-20AE-DD9FF9EC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F26AD38-520A-6E47-831D-FEB40697FD13}" type="slidenum">
              <a:rPr lang="en-KE" smtClean="0"/>
              <a:pPr>
                <a:spcAft>
                  <a:spcPts val="600"/>
                </a:spcAft>
              </a:pPr>
              <a:t>9</a:t>
            </a:fld>
            <a:endParaRPr lang="en-K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D61658-BD82-EC3A-6D14-464DBC6F3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469208"/>
              </p:ext>
            </p:extLst>
          </p:nvPr>
        </p:nvGraphicFramePr>
        <p:xfrm>
          <a:off x="6141909" y="1050190"/>
          <a:ext cx="5367652" cy="4758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3826">
                  <a:extLst>
                    <a:ext uri="{9D8B030D-6E8A-4147-A177-3AD203B41FA5}">
                      <a16:colId xmlns:a16="http://schemas.microsoft.com/office/drawing/2014/main" val="1566508007"/>
                    </a:ext>
                  </a:extLst>
                </a:gridCol>
                <a:gridCol w="2683826">
                  <a:extLst>
                    <a:ext uri="{9D8B030D-6E8A-4147-A177-3AD203B41FA5}">
                      <a16:colId xmlns:a16="http://schemas.microsoft.com/office/drawing/2014/main" val="1632492857"/>
                    </a:ext>
                  </a:extLst>
                </a:gridCol>
              </a:tblGrid>
              <a:tr h="56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900" b="1" u="none" strike="noStrike" kern="100" dirty="0">
                          <a:solidFill>
                            <a:schemeClr val="bg1"/>
                          </a:solidFill>
                          <a:effectLst/>
                        </a:rPr>
                        <a:t>CBC</a:t>
                      </a:r>
                      <a:endParaRPr lang="en-GB" sz="40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1389" marR="111389" marT="15471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900" b="1" u="none" strike="noStrike" kern="100">
                          <a:solidFill>
                            <a:schemeClr val="bg1"/>
                          </a:solidFill>
                          <a:effectLst/>
                        </a:rPr>
                        <a:t>CBA</a:t>
                      </a:r>
                      <a:endParaRPr lang="en-GB" sz="4000" b="1" i="0" u="none" strike="noStrike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1389" marR="111389" marT="15471" marB="0"/>
                </a:tc>
                <a:extLst>
                  <a:ext uri="{0D108BD9-81ED-4DB2-BD59-A6C34878D82A}">
                    <a16:rowId xmlns:a16="http://schemas.microsoft.com/office/drawing/2014/main" val="3635060109"/>
                  </a:ext>
                </a:extLst>
              </a:tr>
              <a:tr h="12057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300" b="0" u="none" strike="noStrike" kern="100">
                          <a:solidFill>
                            <a:schemeClr val="tx1"/>
                          </a:solidFill>
                          <a:effectLst/>
                        </a:rPr>
                        <a:t>Learning outcomes</a:t>
                      </a:r>
                      <a:endParaRPr lang="en-GB" sz="44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1389" marR="111389" marT="15471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300" b="0" u="none" strike="noStrike" kern="100">
                          <a:solidFill>
                            <a:schemeClr val="tx1"/>
                          </a:solidFill>
                          <a:effectLst/>
                        </a:rPr>
                        <a:t>Assessment standards</a:t>
                      </a:r>
                      <a:endParaRPr lang="en-GB" sz="44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1389" marR="111389" marT="15471" marB="0"/>
                </a:tc>
                <a:extLst>
                  <a:ext uri="{0D108BD9-81ED-4DB2-BD59-A6C34878D82A}">
                    <a16:rowId xmlns:a16="http://schemas.microsoft.com/office/drawing/2014/main" val="1971926896"/>
                  </a:ext>
                </a:extLst>
              </a:tr>
              <a:tr h="12057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300" b="0" u="none" strike="noStrike" kern="100">
                          <a:solidFill>
                            <a:schemeClr val="tx1"/>
                          </a:solidFill>
                          <a:effectLst/>
                        </a:rPr>
                        <a:t>Learning Experiences</a:t>
                      </a:r>
                      <a:endParaRPr lang="en-GB" sz="44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1389" marR="111389" marT="15471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300" b="0" u="none" strike="noStrike" kern="100">
                          <a:solidFill>
                            <a:schemeClr val="tx1"/>
                          </a:solidFill>
                          <a:effectLst/>
                        </a:rPr>
                        <a:t>Assessment Tasks</a:t>
                      </a:r>
                      <a:endParaRPr lang="en-GB" sz="44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1389" marR="111389" marT="15471" marB="0"/>
                </a:tc>
                <a:extLst>
                  <a:ext uri="{0D108BD9-81ED-4DB2-BD59-A6C34878D82A}">
                    <a16:rowId xmlns:a16="http://schemas.microsoft.com/office/drawing/2014/main" val="4259865664"/>
                  </a:ext>
                </a:extLst>
              </a:tr>
              <a:tr h="17840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300" b="0" u="none" strike="noStrike" kern="100">
                          <a:solidFill>
                            <a:schemeClr val="tx1"/>
                          </a:solidFill>
                          <a:effectLst/>
                        </a:rPr>
                        <a:t>Assessment Rubrics for Sub strands</a:t>
                      </a:r>
                      <a:endParaRPr lang="en-GB" sz="44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1389" marR="111389" marT="15471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300" b="0" u="none" strike="noStrike" kern="100">
                          <a:solidFill>
                            <a:schemeClr val="tx1"/>
                          </a:solidFill>
                          <a:effectLst/>
                        </a:rPr>
                        <a:t>Assessment Rubric for Tasks</a:t>
                      </a:r>
                      <a:endParaRPr lang="en-GB" sz="44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1389" marR="111389" marT="15471" marB="0"/>
                </a:tc>
                <a:extLst>
                  <a:ext uri="{0D108BD9-81ED-4DB2-BD59-A6C34878D82A}">
                    <a16:rowId xmlns:a16="http://schemas.microsoft.com/office/drawing/2014/main" val="577849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723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">
  <a:themeElements>
    <a:clrScheme name="Tech presentation">
      <a:dk1>
        <a:srgbClr val="000000"/>
      </a:dk1>
      <a:lt1>
        <a:srgbClr val="FFFFFF"/>
      </a:lt1>
      <a:dk2>
        <a:srgbClr val="435369"/>
      </a:dk2>
      <a:lt2>
        <a:srgbClr val="E8E8E8"/>
      </a:lt2>
      <a:accent1>
        <a:srgbClr val="A53F51"/>
      </a:accent1>
      <a:accent2>
        <a:srgbClr val="E89756"/>
      </a:accent2>
      <a:accent3>
        <a:srgbClr val="2F3342"/>
      </a:accent3>
      <a:accent4>
        <a:srgbClr val="2B2052"/>
      </a:accent4>
      <a:accent5>
        <a:srgbClr val="00023A"/>
      </a:accent5>
      <a:accent6>
        <a:srgbClr val="7E7E7E"/>
      </a:accent6>
      <a:hlink>
        <a:srgbClr val="467886"/>
      </a:hlink>
      <a:folHlink>
        <a:srgbClr val="96607D"/>
      </a:folHlink>
    </a:clrScheme>
    <a:fontScheme name="Custom 99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55661986_wac_CP_V19" id="{030227AD-26D8-46F7-B412-6532AF4DDFEA}" vid="{787E6F9C-FC70-455D-8D81-5DEDA8A08FF0}"/>
    </a:ext>
  </a:extLst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POWEPOINT TEMPLATE</Template>
  <TotalTime>3355</TotalTime>
  <Words>1502</Words>
  <Application>Microsoft Office PowerPoint</Application>
  <PresentationFormat>Widescreen</PresentationFormat>
  <Paragraphs>311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8" baseType="lpstr">
      <vt:lpstr>Albertus Medium</vt:lpstr>
      <vt:lpstr>Aptos</vt:lpstr>
      <vt:lpstr>Aptos Display</vt:lpstr>
      <vt:lpstr>Arial</vt:lpstr>
      <vt:lpstr>Calibri</vt:lpstr>
      <vt:lpstr>Calibri Light</vt:lpstr>
      <vt:lpstr>Cambria</vt:lpstr>
      <vt:lpstr>Century Gothic</vt:lpstr>
      <vt:lpstr>Fira Sans Extra Condensed</vt:lpstr>
      <vt:lpstr>Fira Sans Extra Condensed Medium</vt:lpstr>
      <vt:lpstr>Roboto</vt:lpstr>
      <vt:lpstr>Tahoma</vt:lpstr>
      <vt:lpstr>Times New Roman</vt:lpstr>
      <vt:lpstr>Wingdings</vt:lpstr>
      <vt:lpstr>Wingdings 3</vt:lpstr>
      <vt:lpstr>Office 2013 - 2022 Theme</vt:lpstr>
      <vt:lpstr>1_Office Theme</vt:lpstr>
      <vt:lpstr>Custom</vt:lpstr>
      <vt:lpstr>Wisp</vt:lpstr>
      <vt:lpstr>2_Office Theme</vt:lpstr>
      <vt:lpstr>PowerPoint Presentation</vt:lpstr>
      <vt:lpstr>Session Outcomes</vt:lpstr>
      <vt:lpstr>PowerPoint Presentation</vt:lpstr>
      <vt:lpstr>PowerPoint Presentation</vt:lpstr>
      <vt:lpstr>(a) What is CBA?</vt:lpstr>
      <vt:lpstr>Therefore;</vt:lpstr>
      <vt:lpstr>(b)Rationale behind the shift in assessment modes </vt:lpstr>
      <vt:lpstr> (c)Theories Underpinning Competency-Based Assessment in Kenya </vt:lpstr>
      <vt:lpstr> (d)The linkage between various components of CBC and CBA </vt:lpstr>
      <vt:lpstr>(e) Assessment framework</vt:lpstr>
      <vt:lpstr>Principles of CBA </vt:lpstr>
      <vt:lpstr>What types of assessments are administered by KNEC under the CBA framework do you know of? </vt:lpstr>
      <vt:lpstr>PowerPoint Presentation</vt:lpstr>
      <vt:lpstr>PowerPoint Presentation</vt:lpstr>
      <vt:lpstr>PowerPoint Presentation</vt:lpstr>
      <vt:lpstr>Organisation of CBA Stage-Based Curriculum  </vt:lpstr>
      <vt:lpstr>PowerPoint Presentation</vt:lpstr>
      <vt:lpstr>PowerPoint Presentation</vt:lpstr>
      <vt:lpstr>      Junior School Assessment structure</vt:lpstr>
      <vt:lpstr>Senior School Assessment structure</vt:lpstr>
      <vt:lpstr>PowerPoint Presentation</vt:lpstr>
      <vt:lpstr>PowerPoint Presentation</vt:lpstr>
      <vt:lpstr>PowerPoint Presentation</vt:lpstr>
      <vt:lpstr> Pillars of Assessment </vt:lpstr>
      <vt:lpstr>      CBA Journey and the Key Milestones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Etyang';Genevieve A. K'Opiyo</dc:creator>
  <cp:lastModifiedBy>Grace Gatundu</cp:lastModifiedBy>
  <cp:revision>75</cp:revision>
  <dcterms:created xsi:type="dcterms:W3CDTF">2023-04-12T09:40:00Z</dcterms:created>
  <dcterms:modified xsi:type="dcterms:W3CDTF">2025-08-05T07:11:00Z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0x0101000943C4398D1A5A4491BB0033262F0AA4</vt:lpwstr>
  </property>
  <property fmtid="{D5CDD505-2E9C-101B-9397-08002B2CF9AE}" pid="3" name="ICV">
    <vt:lpwstr>B6BD9B069C6A4E54B3F5B632E6A8A4A9</vt:lpwstr>
  </property>
  <property fmtid="{D5CDD505-2E9C-101B-9397-08002B2CF9AE}" pid="4" name="KSOProductBuildVer">
    <vt:lpwstr>1033-11.2.0.11516</vt:lpwstr>
  </property>
</Properties>
</file>